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5" r:id="rId9"/>
    <p:sldMasterId id="2147483758" r:id="rId10"/>
  </p:sldMasterIdLst>
  <p:notesMasterIdLst>
    <p:notesMasterId r:id="rId24"/>
  </p:notesMasterIdLst>
  <p:handoutMasterIdLst>
    <p:handoutMasterId r:id="rId25"/>
  </p:handoutMasterIdLst>
  <p:sldIdLst>
    <p:sldId id="284" r:id="rId11"/>
    <p:sldId id="2147480153" r:id="rId12"/>
    <p:sldId id="259" r:id="rId13"/>
    <p:sldId id="2147480151" r:id="rId14"/>
    <p:sldId id="2147480152" r:id="rId15"/>
    <p:sldId id="2147480157" r:id="rId16"/>
    <p:sldId id="260" r:id="rId17"/>
    <p:sldId id="2147469912" r:id="rId18"/>
    <p:sldId id="2147480158" r:id="rId19"/>
    <p:sldId id="267" r:id="rId20"/>
    <p:sldId id="2147480160" r:id="rId21"/>
    <p:sldId id="2147478412"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085853-2B18-46CF-8A36-9F8EB28517AC}" v="105" vWet="107" dt="2023-09-01T07:30:40.030"/>
    <p1510:client id="{F97CB3BE-FF8C-435B-A719-37031D14A6C6}" v="33" dt="2023-09-01T07:37:04.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9/1/2023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4600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697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9/1/2023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38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9/1/2023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5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9/1/2023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6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CACBF8-CB64-4D00-831E-BB36BBE156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169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7.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219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D4A3-A00B-95CC-B629-90162A9B9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B7997-D84A-84BF-2A0A-9507FB3B2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9A2358-7052-DF92-F704-D56FE4F31B76}"/>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92C0C876-A1C9-4127-169D-9FA6A0CF8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51845-22CD-F9D4-C1D1-86B23B10C1E4}"/>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772057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1AAA-4B98-909B-5064-858AFA0A7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EBC669-1C22-C74B-F466-61EF7CCD9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06FF9-B064-29B8-9240-BB4198289138}"/>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687458B4-AD30-30A1-06B3-53B3E3330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577F4-37FF-1AB2-FDCD-D6AAB3535D7C}"/>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467462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235D-0663-8EDD-F9F0-7171924A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6DC21D-DE88-2705-5009-367C266664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A10814-0861-9570-CC9D-09FA760E0404}"/>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0CCF458F-D2FF-FDCF-A538-01DC23A85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6B27E-BC46-2C8A-236C-156802C7BD2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43235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4445-470B-C4E8-A0D3-4FE922B17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2004B-5807-5A63-C991-CDB2D4D804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A6975-EBC5-BDFF-D607-D4A9394216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03674-475A-3A1B-46CA-5FFEEECD25F8}"/>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6" name="Footer Placeholder 5">
            <a:extLst>
              <a:ext uri="{FF2B5EF4-FFF2-40B4-BE49-F238E27FC236}">
                <a16:creationId xmlns:a16="http://schemas.microsoft.com/office/drawing/2014/main" id="{807CFB4A-FC63-A82F-183B-362DF8C1F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7FC7-CDE8-9D81-8DE8-96BD9E025C35}"/>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620625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39F8-D016-1040-0F77-083C6351E2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31DB4-BB29-D79B-09C1-E1CC082B9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C8324-409C-43A6-74B3-A4A802B818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2A47EB-3911-4935-11A8-7E5A07526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7FF0D7-3AE4-DC27-B6C4-0E0815A278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A9F8D-C526-BFCF-8C59-22547ECCF01D}"/>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8" name="Footer Placeholder 7">
            <a:extLst>
              <a:ext uri="{FF2B5EF4-FFF2-40B4-BE49-F238E27FC236}">
                <a16:creationId xmlns:a16="http://schemas.microsoft.com/office/drawing/2014/main" id="{9B962F9F-78AE-5408-7D8F-50AD88C7F2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14359-B03B-7846-3819-3F5611F015E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097464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41EE-3A89-3105-2B03-066449A589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139B2D-A9EF-3CAE-2AE0-F0B45802BBA2}"/>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4" name="Footer Placeholder 3">
            <a:extLst>
              <a:ext uri="{FF2B5EF4-FFF2-40B4-BE49-F238E27FC236}">
                <a16:creationId xmlns:a16="http://schemas.microsoft.com/office/drawing/2014/main" id="{A0A08E78-C492-97C7-7BE5-D1F5EF0CC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B9F61C-C80E-9E3F-DE6E-7503670438A8}"/>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241484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F246AA-C7F1-ACB6-97B6-801D310E8BD2}"/>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3" name="Footer Placeholder 2">
            <a:extLst>
              <a:ext uri="{FF2B5EF4-FFF2-40B4-BE49-F238E27FC236}">
                <a16:creationId xmlns:a16="http://schemas.microsoft.com/office/drawing/2014/main" id="{DEA21FF1-F4FF-9682-0493-4D3591D90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D2B5E-B121-DB0E-D6F3-EC570273945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925145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F1EB-3E1D-B6BE-6557-C9D58E98C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ED8606-D1B9-2B2B-3A11-A1230013F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C4B06C-199C-3E72-4A6B-D057F7489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2DE80F-3048-E6F6-02F4-0EB6DEABC05F}"/>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6" name="Footer Placeholder 5">
            <a:extLst>
              <a:ext uri="{FF2B5EF4-FFF2-40B4-BE49-F238E27FC236}">
                <a16:creationId xmlns:a16="http://schemas.microsoft.com/office/drawing/2014/main" id="{24B5E9C2-EA64-7188-9F97-885B248D8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57F4F-3A82-28C7-F16A-C5E83E41613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85454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EF0F-7CA1-134D-42C6-48C4E6B53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FC2FC-D986-A743-717C-10BEF70BE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A9886A-EE08-DEE2-C11D-12FC1DE5B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850C6-D011-B885-4AC7-49B400E4F80D}"/>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6" name="Footer Placeholder 5">
            <a:extLst>
              <a:ext uri="{FF2B5EF4-FFF2-40B4-BE49-F238E27FC236}">
                <a16:creationId xmlns:a16="http://schemas.microsoft.com/office/drawing/2014/main" id="{664860EC-2D30-C8E5-89C5-B6370612D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0B51C-6E6D-54D3-2935-2C34F26FD47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390222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BE12-5419-E4A7-39A7-FDF102D104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0CC4BB-7DCF-30E7-1C98-54AF759AEF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4A475-174A-A23E-5F1D-0AED0472A5E6}"/>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E9840B29-8B88-2C51-8BDE-161091155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8DA65-3ACE-84F6-C886-1CB45045E5A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019700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79376-B9BB-3BAD-08B8-9924019671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0F1AC-C33B-FC5A-C4A1-088F08D75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71F52-8F92-5DB5-3A7A-1D3683289147}"/>
              </a:ext>
            </a:extLst>
          </p:cNvPr>
          <p:cNvSpPr>
            <a:spLocks noGrp="1"/>
          </p:cNvSpPr>
          <p:nvPr>
            <p:ph type="dt" sz="half" idx="10"/>
          </p:nvPr>
        </p:nvSpPr>
        <p:spPr/>
        <p:txBody>
          <a:body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91A62407-6B28-759D-DEFB-AAFD97FDC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2BE9E-45CB-910A-E2D9-F0A3944E063F}"/>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537630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374566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893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7677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9668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52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6829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905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0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988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7914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3203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1811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392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1631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3196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1665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585917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310240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8863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8896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08410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1722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45721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3841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4805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62754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3152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73442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0983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5985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76849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817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5655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430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6637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2171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70912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2008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4833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7713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0154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1187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33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4693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238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02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1125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242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image" Target="../media/image17.png"/><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theme" Target="../theme/theme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51" Type="http://schemas.openxmlformats.org/officeDocument/2006/relationships/image" Target="../media/image18.svg"/><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 id="2147483757" r:id="rId6"/>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10098-1327-E0B1-62EE-74A00CE1BB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40C056-90DC-6905-E9ED-968927CAE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B1B60-966B-22FE-56D9-91B87F083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8A86-101E-44B2-9FE4-B279C1296297}" type="datetimeFigureOut">
              <a:rPr lang="en-US" smtClean="0"/>
              <a:t>9/1/2023</a:t>
            </a:fld>
            <a:endParaRPr lang="en-US"/>
          </a:p>
        </p:txBody>
      </p:sp>
      <p:sp>
        <p:nvSpPr>
          <p:cNvPr id="5" name="Footer Placeholder 4">
            <a:extLst>
              <a:ext uri="{FF2B5EF4-FFF2-40B4-BE49-F238E27FC236}">
                <a16:creationId xmlns:a16="http://schemas.microsoft.com/office/drawing/2014/main" id="{3185625B-5E92-925D-0AAB-7F1A455A8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C4E5DB-9C9D-8C46-C4D3-EF435527E4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BD654-9E41-4A38-A8AA-726A5D78A5A5}" type="slidenum">
              <a:rPr lang="en-US" smtClean="0"/>
              <a:t>‹#›</a:t>
            </a:fld>
            <a:endParaRPr lang="en-US"/>
          </a:p>
        </p:txBody>
      </p:sp>
    </p:spTree>
    <p:extLst>
      <p:ext uri="{BB962C8B-B14F-4D97-AF65-F5344CB8AC3E}">
        <p14:creationId xmlns:p14="http://schemas.microsoft.com/office/powerpoint/2010/main" val="78641133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693265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fabric/get-started/decision-guide-pipeline-dataflow-spark?toc=%2Ffabric%2Fdata-engineering%2Ftoc.json&amp;bc=%2Ffabric%2Fdata-engineering%2Ftoc.json"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fabric/data-engineering/data-engineering-overview"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5.xml"/><Relationship Id="rId5" Type="http://schemas.openxmlformats.org/officeDocument/2006/relationships/image" Target="../media/image56.gif"/><Relationship Id="rId4" Type="http://schemas.openxmlformats.org/officeDocument/2006/relationships/image" Target="../media/image5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3.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33.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8.sv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a:t>Henri Schulte</a:t>
            </a:r>
          </a:p>
          <a:p>
            <a:r>
              <a:rPr lang="en-US"/>
              <a:t>Christian Ømand</a:t>
            </a:r>
          </a:p>
          <a:p>
            <a:r>
              <a:rPr lang="en-US" sz="1200"/>
              <a:t>Partner Solution Architect, Microsoft DK</a:t>
            </a:r>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sz="3200"/>
              <a:t>Data Transformation in Fabric</a:t>
            </a:r>
          </a:p>
        </p:txBody>
      </p:sp>
    </p:spTree>
    <p:extLst>
      <p:ext uri="{BB962C8B-B14F-4D97-AF65-F5344CB8AC3E}">
        <p14:creationId xmlns:p14="http://schemas.microsoft.com/office/powerpoint/2010/main" val="206743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9B92D815-3E35-FE07-5E48-84107E1058B1}"/>
              </a:ext>
            </a:extLst>
          </p:cNvPr>
          <p:cNvGraphicFramePr>
            <a:graphicFrameLocks noGrp="1"/>
          </p:cNvGraphicFramePr>
          <p:nvPr>
            <p:extLst>
              <p:ext uri="{D42A27DB-BD31-4B8C-83A1-F6EECF244321}">
                <p14:modId xmlns:p14="http://schemas.microsoft.com/office/powerpoint/2010/main" val="3274446673"/>
              </p:ext>
            </p:extLst>
          </p:nvPr>
        </p:nvGraphicFramePr>
        <p:xfrm>
          <a:off x="643467" y="728845"/>
          <a:ext cx="10905067" cy="5400312"/>
        </p:xfrm>
        <a:graphic>
          <a:graphicData uri="http://schemas.openxmlformats.org/drawingml/2006/table">
            <a:tbl>
              <a:tblPr/>
              <a:tblGrid>
                <a:gridCol w="5946051">
                  <a:extLst>
                    <a:ext uri="{9D8B030D-6E8A-4147-A177-3AD203B41FA5}">
                      <a16:colId xmlns:a16="http://schemas.microsoft.com/office/drawing/2014/main" val="257436593"/>
                    </a:ext>
                  </a:extLst>
                </a:gridCol>
                <a:gridCol w="2479508">
                  <a:extLst>
                    <a:ext uri="{9D8B030D-6E8A-4147-A177-3AD203B41FA5}">
                      <a16:colId xmlns:a16="http://schemas.microsoft.com/office/drawing/2014/main" val="137828010"/>
                    </a:ext>
                  </a:extLst>
                </a:gridCol>
                <a:gridCol w="2479508">
                  <a:extLst>
                    <a:ext uri="{9D8B030D-6E8A-4147-A177-3AD203B41FA5}">
                      <a16:colId xmlns:a16="http://schemas.microsoft.com/office/drawing/2014/main" val="3552091915"/>
                    </a:ext>
                  </a:extLst>
                </a:gridCol>
              </a:tblGrid>
              <a:tr h="450026">
                <a:tc>
                  <a:txBody>
                    <a:bodyPr/>
                    <a:lstStyle/>
                    <a:p>
                      <a:pPr algn="l" fontAlgn="t"/>
                      <a:r>
                        <a:rPr lang="en-US" sz="2100" b="1">
                          <a:effectLst/>
                        </a:rPr>
                        <a:t>Feature</a:t>
                      </a:r>
                    </a:p>
                  </a:txBody>
                  <a:tcPr marL="52594" marR="52594" marT="26297" marB="26297">
                    <a:lnL>
                      <a:noFill/>
                    </a:lnL>
                    <a:lnR>
                      <a:noFill/>
                    </a:lnR>
                    <a:lnT>
                      <a:noFill/>
                    </a:lnT>
                    <a:lnB>
                      <a:noFill/>
                    </a:lnB>
                    <a:solidFill>
                      <a:srgbClr val="FFFFFF"/>
                    </a:solidFill>
                  </a:tcPr>
                </a:tc>
                <a:tc>
                  <a:txBody>
                    <a:bodyPr/>
                    <a:lstStyle/>
                    <a:p>
                      <a:pPr algn="l" fontAlgn="t"/>
                      <a:r>
                        <a:rPr lang="en-US" sz="2100" b="1">
                          <a:effectLst/>
                        </a:rPr>
                        <a:t>Dataflow Gen2</a:t>
                      </a:r>
                    </a:p>
                  </a:txBody>
                  <a:tcPr marL="52594" marR="52594" marT="26297" marB="26297">
                    <a:lnL>
                      <a:noFill/>
                    </a:lnL>
                    <a:lnR>
                      <a:noFill/>
                    </a:lnR>
                    <a:lnT>
                      <a:noFill/>
                    </a:lnT>
                    <a:lnB>
                      <a:noFill/>
                    </a:lnB>
                    <a:solidFill>
                      <a:srgbClr val="FFFFFF"/>
                    </a:solidFill>
                  </a:tcPr>
                </a:tc>
                <a:tc>
                  <a:txBody>
                    <a:bodyPr/>
                    <a:lstStyle/>
                    <a:p>
                      <a:pPr algn="l" fontAlgn="t"/>
                      <a:r>
                        <a:rPr lang="en-US" sz="2100" b="1">
                          <a:effectLst/>
                        </a:rPr>
                        <a:t>Dataflow Gen1</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521847106"/>
                  </a:ext>
                </a:extLst>
              </a:tr>
              <a:tr h="450026">
                <a:tc>
                  <a:txBody>
                    <a:bodyPr/>
                    <a:lstStyle/>
                    <a:p>
                      <a:pPr algn="l" fontAlgn="t"/>
                      <a:r>
                        <a:rPr lang="en-GB" sz="2100">
                          <a:effectLst/>
                        </a:rPr>
                        <a:t>Author dataflows with Power Query</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577208687"/>
                  </a:ext>
                </a:extLst>
              </a:tr>
              <a:tr h="450026">
                <a:tc>
                  <a:txBody>
                    <a:bodyPr/>
                    <a:lstStyle/>
                    <a:p>
                      <a:pPr algn="l" fontAlgn="t"/>
                      <a:r>
                        <a:rPr lang="en-US" sz="2100">
                          <a:effectLst/>
                        </a:rPr>
                        <a:t>Shorter authoring flow</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761307857"/>
                  </a:ext>
                </a:extLst>
              </a:tr>
              <a:tr h="450026">
                <a:tc>
                  <a:txBody>
                    <a:bodyPr/>
                    <a:lstStyle/>
                    <a:p>
                      <a:pPr algn="l" fontAlgn="t"/>
                      <a:r>
                        <a:rPr lang="en-US" sz="2100">
                          <a:effectLst/>
                        </a:rPr>
                        <a:t>Auto-Save and background publishing</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831257451"/>
                  </a:ext>
                </a:extLst>
              </a:tr>
              <a:tr h="450026">
                <a:tc>
                  <a:txBody>
                    <a:bodyPr/>
                    <a:lstStyle/>
                    <a:p>
                      <a:pPr algn="l" fontAlgn="t"/>
                      <a:r>
                        <a:rPr lang="en-US" sz="2100">
                          <a:effectLst/>
                        </a:rPr>
                        <a:t>Data destinations</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434184479"/>
                  </a:ext>
                </a:extLst>
              </a:tr>
              <a:tr h="450026">
                <a:tc>
                  <a:txBody>
                    <a:bodyPr/>
                    <a:lstStyle/>
                    <a:p>
                      <a:pPr algn="l" fontAlgn="t"/>
                      <a:r>
                        <a:rPr lang="en-GB" sz="2100">
                          <a:effectLst/>
                        </a:rPr>
                        <a:t>Improved monitoring and refresh history</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336686864"/>
                  </a:ext>
                </a:extLst>
              </a:tr>
              <a:tr h="450026">
                <a:tc>
                  <a:txBody>
                    <a:bodyPr/>
                    <a:lstStyle/>
                    <a:p>
                      <a:pPr algn="l" fontAlgn="t"/>
                      <a:r>
                        <a:rPr lang="en-US" sz="2100">
                          <a:effectLst/>
                        </a:rPr>
                        <a:t>Integration with data pipelines</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122290448"/>
                  </a:ext>
                </a:extLst>
              </a:tr>
              <a:tr h="450026">
                <a:tc>
                  <a:txBody>
                    <a:bodyPr/>
                    <a:lstStyle/>
                    <a:p>
                      <a:pPr algn="l" fontAlgn="t"/>
                      <a:r>
                        <a:rPr lang="en-US" sz="2100">
                          <a:effectLst/>
                        </a:rPr>
                        <a:t>High-scale compute</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962636798"/>
                  </a:ext>
                </a:extLst>
              </a:tr>
              <a:tr h="450026">
                <a:tc>
                  <a:txBody>
                    <a:bodyPr/>
                    <a:lstStyle/>
                    <a:p>
                      <a:pPr algn="l" fontAlgn="t"/>
                      <a:r>
                        <a:rPr lang="en-GB" sz="2100">
                          <a:effectLst/>
                        </a:rPr>
                        <a:t>Get Data via Dataflows connector</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2057585148"/>
                  </a:ext>
                </a:extLst>
              </a:tr>
              <a:tr h="450026">
                <a:tc>
                  <a:txBody>
                    <a:bodyPr/>
                    <a:lstStyle/>
                    <a:p>
                      <a:pPr algn="l" fontAlgn="t"/>
                      <a:r>
                        <a:rPr lang="en-US" sz="2100">
                          <a:effectLst/>
                        </a:rPr>
                        <a:t>Direct Query via Dataflows connector</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810406586"/>
                  </a:ext>
                </a:extLst>
              </a:tr>
              <a:tr h="450026">
                <a:tc>
                  <a:txBody>
                    <a:bodyPr/>
                    <a:lstStyle/>
                    <a:p>
                      <a:pPr algn="l" fontAlgn="t"/>
                      <a:r>
                        <a:rPr lang="en-US" sz="2100">
                          <a:effectLst/>
                        </a:rPr>
                        <a:t>Incremental refresh</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570483939"/>
                  </a:ext>
                </a:extLst>
              </a:tr>
              <a:tr h="450026">
                <a:tc>
                  <a:txBody>
                    <a:bodyPr/>
                    <a:lstStyle/>
                    <a:p>
                      <a:pPr algn="l" fontAlgn="t"/>
                      <a:r>
                        <a:rPr lang="en-US" sz="2100">
                          <a:effectLst/>
                        </a:rPr>
                        <a:t>AI Insights support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4157597777"/>
                  </a:ext>
                </a:extLst>
              </a:tr>
            </a:tbl>
          </a:graphicData>
        </a:graphic>
      </p:graphicFrame>
    </p:spTree>
    <p:extLst>
      <p:ext uri="{BB962C8B-B14F-4D97-AF65-F5344CB8AC3E}">
        <p14:creationId xmlns:p14="http://schemas.microsoft.com/office/powerpoint/2010/main" val="424815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64BB69-5F46-0666-2FE0-D62C2B910761}"/>
              </a:ext>
            </a:extLst>
          </p:cNvPr>
          <p:cNvSpPr txBox="1"/>
          <p:nvPr/>
        </p:nvSpPr>
        <p:spPr>
          <a:xfrm>
            <a:off x="644954" y="290093"/>
            <a:ext cx="11210925" cy="744836"/>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w="3175">
                  <a:noFill/>
                </a:ln>
                <a:solidFill>
                  <a:srgbClr val="117865"/>
                </a:solidFill>
                <a:effectLst/>
                <a:uLnTx/>
                <a:uFillTx/>
                <a:latin typeface="Franklin Gothic Medium Cond" panose="020B0606030402020204" pitchFamily="34" charset="0"/>
                <a:ea typeface="+mn-ea"/>
                <a:cs typeface="Segoe UI" pitchFamily="34" charset="0"/>
              </a:rPr>
              <a:t>Dataflows Gen2</a:t>
            </a:r>
          </a:p>
        </p:txBody>
      </p:sp>
      <p:sp>
        <p:nvSpPr>
          <p:cNvPr id="11" name="TextBox 10">
            <a:extLst>
              <a:ext uri="{FF2B5EF4-FFF2-40B4-BE49-F238E27FC236}">
                <a16:creationId xmlns:a16="http://schemas.microsoft.com/office/drawing/2014/main" id="{B9A81DC1-A151-D133-D6DB-955AB9419CE2}"/>
              </a:ext>
            </a:extLst>
          </p:cNvPr>
          <p:cNvSpPr txBox="1"/>
          <p:nvPr/>
        </p:nvSpPr>
        <p:spPr>
          <a:xfrm>
            <a:off x="795126" y="1763058"/>
            <a:ext cx="10267321" cy="2031325"/>
          </a:xfrm>
          <a:prstGeom prst="rect">
            <a:avLst/>
          </a:prstGeom>
          <a:noFill/>
        </p:spPr>
        <p:txBody>
          <a:bodyPr wrap="square" rtlCol="0">
            <a:spAutoFit/>
          </a:bodyPr>
          <a:lstStyle/>
          <a:p>
            <a:r>
              <a:rPr lang="en-GB" b="0" i="0" dirty="0">
                <a:solidFill>
                  <a:srgbClr val="161616"/>
                </a:solidFill>
                <a:effectLst/>
                <a:latin typeface="Segoe UI" panose="020B0502040204020203" pitchFamily="34" charset="0"/>
              </a:rPr>
              <a:t>Dataflow Gen2 provides easier experience to build transformation. Microsoft is in progress of letting more functions of mapping dataflow supported in Dataflow Gen2.</a:t>
            </a:r>
          </a:p>
          <a:p>
            <a:endParaRPr lang="en-GB" dirty="0">
              <a:solidFill>
                <a:srgbClr val="161616"/>
              </a:solidFill>
              <a:latin typeface="Segoe UI" panose="020B0502040204020203" pitchFamily="34" charset="0"/>
            </a:endParaRPr>
          </a:p>
          <a:p>
            <a:r>
              <a:rPr lang="en-GB" b="0" i="0" dirty="0">
                <a:solidFill>
                  <a:srgbClr val="161616"/>
                </a:solidFill>
                <a:effectLst/>
                <a:latin typeface="Segoe UI" panose="020B0502040204020203" pitchFamily="34" charset="0"/>
              </a:rPr>
              <a:t>Dataflows Gen2 is </a:t>
            </a:r>
            <a:r>
              <a:rPr lang="en-GB" b="0" i="0" u="sng" dirty="0">
                <a:solidFill>
                  <a:srgbClr val="161616"/>
                </a:solidFill>
                <a:effectLst/>
                <a:latin typeface="Segoe UI" panose="020B0502040204020203" pitchFamily="34" charset="0"/>
              </a:rPr>
              <a:t>only</a:t>
            </a:r>
            <a:r>
              <a:rPr lang="en-GB" b="0" i="0" dirty="0">
                <a:solidFill>
                  <a:srgbClr val="161616"/>
                </a:solidFill>
                <a:effectLst/>
                <a:latin typeface="Segoe UI" panose="020B0502040204020203" pitchFamily="34" charset="0"/>
              </a:rPr>
              <a:t> available on Microsoft Fabric capacities – it is not possible to use with Power BI pro or Premium per user. </a:t>
            </a:r>
          </a:p>
          <a:p>
            <a:endParaRPr lang="en-GB" dirty="0">
              <a:solidFill>
                <a:srgbClr val="161616"/>
              </a:solidFill>
              <a:latin typeface="Segoe UI" panose="020B0502040204020203" pitchFamily="34" charset="0"/>
            </a:endParaRPr>
          </a:p>
          <a:p>
            <a:endParaRPr lang="en-DK" dirty="0"/>
          </a:p>
        </p:txBody>
      </p:sp>
    </p:spTree>
    <p:extLst>
      <p:ext uri="{BB962C8B-B14F-4D97-AF65-F5344CB8AC3E}">
        <p14:creationId xmlns:p14="http://schemas.microsoft.com/office/powerpoint/2010/main" val="290683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69767" y="290448"/>
            <a:ext cx="11654022" cy="899396"/>
          </a:xfrm>
          <a:prstGeom prst="rect">
            <a:avLst/>
          </a:prstGeom>
        </p:spPr>
        <p:txBody>
          <a:bodyPr vert="horz" wrap="square" lIns="146263" tIns="91414" rIns="146263" bIns="9141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marL="0" marR="0" lvl="0" indent="0" algn="ctr" defTabSz="914111"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117865"/>
                </a:solidFill>
                <a:effectLst/>
                <a:uLnTx/>
                <a:uFillTx/>
                <a:latin typeface="Segoe UI Semibold" panose="020B0702040204020203" pitchFamily="34" charset="0"/>
                <a:cs typeface="Segoe UI Semibold" panose="020B0702040204020203" pitchFamily="34" charset="0"/>
              </a:rPr>
              <a:t>Copy Activity vs Dataflow vs Spark</a:t>
            </a:r>
          </a:p>
        </p:txBody>
      </p:sp>
      <p:graphicFrame>
        <p:nvGraphicFramePr>
          <p:cNvPr id="3" name="Table 3">
            <a:extLst>
              <a:ext uri="{FF2B5EF4-FFF2-40B4-BE49-F238E27FC236}">
                <a16:creationId xmlns:a16="http://schemas.microsoft.com/office/drawing/2014/main" id="{E6CD6964-5EFF-72D7-6D78-CC239BA3EFA6}"/>
              </a:ext>
            </a:extLst>
          </p:cNvPr>
          <p:cNvGraphicFramePr>
            <a:graphicFrameLocks noGrp="1"/>
          </p:cNvGraphicFramePr>
          <p:nvPr>
            <p:extLst>
              <p:ext uri="{D42A27DB-BD31-4B8C-83A1-F6EECF244321}">
                <p14:modId xmlns:p14="http://schemas.microsoft.com/office/powerpoint/2010/main" val="1418733525"/>
              </p:ext>
            </p:extLst>
          </p:nvPr>
        </p:nvGraphicFramePr>
        <p:xfrm>
          <a:off x="441960" y="1171207"/>
          <a:ext cx="11308080" cy="5336901"/>
        </p:xfrm>
        <a:graphic>
          <a:graphicData uri="http://schemas.openxmlformats.org/drawingml/2006/table">
            <a:tbl>
              <a:tblPr firstRow="1" bandRow="1">
                <a:tableStyleId>{C083E6E3-FA7D-4D7B-A595-EF9225AFEA82}</a:tableStyleId>
              </a:tblPr>
              <a:tblGrid>
                <a:gridCol w="2827020">
                  <a:extLst>
                    <a:ext uri="{9D8B030D-6E8A-4147-A177-3AD203B41FA5}">
                      <a16:colId xmlns:a16="http://schemas.microsoft.com/office/drawing/2014/main" val="1788155907"/>
                    </a:ext>
                  </a:extLst>
                </a:gridCol>
                <a:gridCol w="2827020">
                  <a:extLst>
                    <a:ext uri="{9D8B030D-6E8A-4147-A177-3AD203B41FA5}">
                      <a16:colId xmlns:a16="http://schemas.microsoft.com/office/drawing/2014/main" val="1471056424"/>
                    </a:ext>
                  </a:extLst>
                </a:gridCol>
                <a:gridCol w="2827020">
                  <a:extLst>
                    <a:ext uri="{9D8B030D-6E8A-4147-A177-3AD203B41FA5}">
                      <a16:colId xmlns:a16="http://schemas.microsoft.com/office/drawing/2014/main" val="3671230203"/>
                    </a:ext>
                  </a:extLst>
                </a:gridCol>
                <a:gridCol w="2827020">
                  <a:extLst>
                    <a:ext uri="{9D8B030D-6E8A-4147-A177-3AD203B41FA5}">
                      <a16:colId xmlns:a16="http://schemas.microsoft.com/office/drawing/2014/main" val="2877155372"/>
                    </a:ext>
                  </a:extLst>
                </a:gridCol>
              </a:tblGrid>
              <a:tr h="346179">
                <a:tc>
                  <a:txBody>
                    <a:bodyPr/>
                    <a:lstStyle/>
                    <a:p>
                      <a:pPr algn="ctr"/>
                      <a:endParaRPr lang="en-US" sz="1200">
                        <a:latin typeface="Segoe UI" panose="020B0502040204020203" pitchFamily="34" charset="0"/>
                        <a:cs typeface="Segoe UI" panose="020B0502040204020203" pitchFamily="34" charset="0"/>
                      </a:endParaRPr>
                    </a:p>
                  </a:txBody>
                  <a:tcPr/>
                </a:tc>
                <a:tc>
                  <a:txBody>
                    <a:bodyPr/>
                    <a:lstStyle/>
                    <a:p>
                      <a:pPr algn="ctr"/>
                      <a:r>
                        <a:rPr lang="en-US" sz="1200">
                          <a:latin typeface="Segoe UI Semibold"/>
                          <a:cs typeface="Segoe UI Semibold"/>
                        </a:rPr>
                        <a:t>Pipeline Copy Activity</a:t>
                      </a:r>
                    </a:p>
                  </a:txBody>
                  <a:tcPr anchor="ctr"/>
                </a:tc>
                <a:tc>
                  <a:txBody>
                    <a:bodyPr/>
                    <a:lstStyle/>
                    <a:p>
                      <a:pPr algn="ctr"/>
                      <a:r>
                        <a:rPr lang="en-US" sz="1200">
                          <a:latin typeface="Segoe UI Semibold"/>
                          <a:cs typeface="Segoe UI Semibold"/>
                        </a:rPr>
                        <a:t>Dataflow Gen 2</a:t>
                      </a:r>
                    </a:p>
                  </a:txBody>
                  <a:tcPr anchor="ctr"/>
                </a:tc>
                <a:tc>
                  <a:txBody>
                    <a:bodyPr/>
                    <a:lstStyle/>
                    <a:p>
                      <a:pPr algn="ctr"/>
                      <a:r>
                        <a:rPr lang="en-US" sz="1200">
                          <a:latin typeface="Segoe UI Semibold"/>
                          <a:cs typeface="Segoe UI Semibold"/>
                        </a:rPr>
                        <a:t>Spark Notebook Job Definition</a:t>
                      </a:r>
                    </a:p>
                  </a:txBody>
                  <a:tcPr anchor="ctr"/>
                </a:tc>
                <a:extLst>
                  <a:ext uri="{0D108BD9-81ED-4DB2-BD59-A6C34878D82A}">
                    <a16:rowId xmlns:a16="http://schemas.microsoft.com/office/drawing/2014/main" val="1668059985"/>
                  </a:ext>
                </a:extLst>
              </a:tr>
              <a:tr h="370840">
                <a:tc>
                  <a:txBody>
                    <a:bodyPr/>
                    <a:lstStyle/>
                    <a:p>
                      <a:pPr marL="0" marR="0">
                        <a:lnSpc>
                          <a:spcPct val="107000"/>
                        </a:lnSpc>
                        <a:spcBef>
                          <a:spcPts val="0"/>
                        </a:spcBef>
                        <a:spcAft>
                          <a:spcPts val="0"/>
                        </a:spcAft>
                      </a:pPr>
                      <a:r>
                        <a:rPr lang="en-US" sz="1200" b="1" kern="100">
                          <a:effectLst/>
                          <a:latin typeface="Segoe UI"/>
                          <a:cs typeface="Segoe UI"/>
                        </a:rPr>
                        <a:t>Use case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lake and data warehouse migration,</a:t>
                      </a:r>
                    </a:p>
                    <a:p>
                      <a:pPr marL="0" marR="0" algn="ctr">
                        <a:lnSpc>
                          <a:spcPct val="107000"/>
                        </a:lnSpc>
                        <a:spcBef>
                          <a:spcPts val="0"/>
                        </a:spcBef>
                        <a:spcAft>
                          <a:spcPts val="0"/>
                        </a:spcAft>
                      </a:pPr>
                      <a:r>
                        <a:rPr lang="en-US" sz="1200" kern="100">
                          <a:effectLst/>
                          <a:latin typeface="Segoe UI"/>
                          <a:cs typeface="Segoe UI"/>
                        </a:rPr>
                        <a:t>data ingestion</a:t>
                      </a:r>
                    </a:p>
                    <a:p>
                      <a:pPr marL="0" marR="0" algn="ctr">
                        <a:lnSpc>
                          <a:spcPct val="107000"/>
                        </a:lnSpc>
                        <a:spcBef>
                          <a:spcPts val="0"/>
                        </a:spcBef>
                        <a:spcAft>
                          <a:spcPts val="0"/>
                        </a:spcAft>
                      </a:pPr>
                      <a:r>
                        <a:rPr lang="en-US" sz="1200" kern="100">
                          <a:effectLst/>
                          <a:latin typeface="Segoe UI"/>
                          <a:cs typeface="Segoe UI"/>
                        </a:rPr>
                        <a:t>Light weight transformation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transformation, data wrangling, data profiling</a:t>
                      </a:r>
                    </a:p>
                    <a:p>
                      <a:pPr marL="0" marR="0" lvl="0" algn="ctr">
                        <a:lnSpc>
                          <a:spcPct val="107000"/>
                        </a:lnSpc>
                        <a:spcBef>
                          <a:spcPts val="0"/>
                        </a:spcBef>
                        <a:spcAft>
                          <a:spcPts val="0"/>
                        </a:spcAft>
                        <a:buNone/>
                      </a:pPr>
                      <a:r>
                        <a:rPr lang="en-US" sz="1200" b="0" i="0" u="none" strike="noStrike" kern="100" noProof="0">
                          <a:solidFill>
                            <a:srgbClr val="000000"/>
                          </a:solidFill>
                          <a:effectLst/>
                          <a:latin typeface="Segoe UI"/>
                        </a:rPr>
                        <a:t>Data ingestion</a:t>
                      </a:r>
                      <a:endParaRPr lang="en-US"/>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transformation, data processing, data profiling, data profiling</a:t>
                      </a:r>
                    </a:p>
                    <a:p>
                      <a:pPr marL="0" marR="0" lvl="0" algn="ctr">
                        <a:lnSpc>
                          <a:spcPct val="107000"/>
                        </a:lnSpc>
                        <a:spcBef>
                          <a:spcPts val="0"/>
                        </a:spcBef>
                        <a:spcAft>
                          <a:spcPts val="0"/>
                        </a:spcAft>
                        <a:buNone/>
                      </a:pPr>
                      <a:r>
                        <a:rPr lang="en-US" sz="1200" b="0" i="0" u="none" strike="noStrike" kern="100" noProof="0">
                          <a:solidFill>
                            <a:srgbClr val="000000"/>
                          </a:solidFill>
                          <a:effectLst/>
                          <a:latin typeface="Segoe UI"/>
                        </a:rPr>
                        <a:t>Data ingestion</a:t>
                      </a:r>
                      <a:endParaRPr lang="en-US"/>
                    </a:p>
                  </a:txBody>
                  <a:tcPr marL="68580" marR="68580" marT="36830" marB="36830" anchor="ctr"/>
                </a:tc>
                <a:extLst>
                  <a:ext uri="{0D108BD9-81ED-4DB2-BD59-A6C34878D82A}">
                    <a16:rowId xmlns:a16="http://schemas.microsoft.com/office/drawing/2014/main" val="3737554122"/>
                  </a:ext>
                </a:extLst>
              </a:tr>
              <a:tr h="370840">
                <a:tc>
                  <a:txBody>
                    <a:bodyPr/>
                    <a:lstStyle/>
                    <a:p>
                      <a:pPr marL="0" marR="0">
                        <a:lnSpc>
                          <a:spcPct val="107000"/>
                        </a:lnSpc>
                        <a:spcBef>
                          <a:spcPts val="0"/>
                        </a:spcBef>
                        <a:spcAft>
                          <a:spcPts val="0"/>
                        </a:spcAft>
                      </a:pPr>
                      <a:r>
                        <a:rPr lang="en-US" sz="1200" b="1" kern="100">
                          <a:effectLst/>
                          <a:latin typeface="Segoe UI"/>
                          <a:cs typeface="Segoe UI"/>
                        </a:rPr>
                        <a:t>Primary developer persona</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 data integrator</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 data integrator, business analyst</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a:t>
                      </a:r>
                    </a:p>
                    <a:p>
                      <a:pPr marL="0" marR="0" algn="ctr">
                        <a:lnSpc>
                          <a:spcPct val="107000"/>
                        </a:lnSpc>
                        <a:spcBef>
                          <a:spcPts val="0"/>
                        </a:spcBef>
                        <a:spcAft>
                          <a:spcPts val="0"/>
                        </a:spcAft>
                      </a:pPr>
                      <a:r>
                        <a:rPr lang="en-US" sz="1200" kern="100">
                          <a:effectLst/>
                          <a:latin typeface="Segoe UI"/>
                          <a:cs typeface="Segoe UI"/>
                        </a:rPr>
                        <a:t>data scientist, data developer</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281489333"/>
                  </a:ext>
                </a:extLst>
              </a:tr>
              <a:tr h="370840">
                <a:tc>
                  <a:txBody>
                    <a:bodyPr/>
                    <a:lstStyle/>
                    <a:p>
                      <a:pPr marL="0" marR="0">
                        <a:lnSpc>
                          <a:spcPct val="107000"/>
                        </a:lnSpc>
                        <a:spcBef>
                          <a:spcPts val="0"/>
                        </a:spcBef>
                        <a:spcAft>
                          <a:spcPts val="0"/>
                        </a:spcAft>
                      </a:pPr>
                      <a:r>
                        <a:rPr lang="en-US" sz="1200" b="1" kern="100">
                          <a:effectLst/>
                          <a:latin typeface="Segoe UI"/>
                          <a:cs typeface="Segoe UI"/>
                        </a:rPr>
                        <a:t>Primary developer skillset</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ETL, SQL, JSON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ETL, M, SQL</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Spark (Scala, </a:t>
                      </a:r>
                      <a:r>
                        <a:rPr lang="en-US" sz="1200" kern="100" err="1">
                          <a:effectLst/>
                          <a:latin typeface="Segoe UI"/>
                          <a:cs typeface="Segoe UI"/>
                        </a:rPr>
                        <a:t>PySpark</a:t>
                      </a:r>
                      <a:r>
                        <a:rPr lang="en-US" sz="1200" kern="100">
                          <a:effectLst/>
                          <a:latin typeface="Segoe UI"/>
                          <a:cs typeface="Segoe UI"/>
                        </a:rPr>
                        <a:t>, Spark SQL, R)</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2381699432"/>
                  </a:ext>
                </a:extLst>
              </a:tr>
              <a:tr h="370840">
                <a:tc>
                  <a:txBody>
                    <a:bodyPr/>
                    <a:lstStyle/>
                    <a:p>
                      <a:pPr marL="0" marR="0">
                        <a:lnSpc>
                          <a:spcPct val="107000"/>
                        </a:lnSpc>
                        <a:spcBef>
                          <a:spcPts val="0"/>
                        </a:spcBef>
                        <a:spcAft>
                          <a:spcPts val="0"/>
                        </a:spcAft>
                      </a:pPr>
                      <a:r>
                        <a:rPr lang="en-US" sz="1200" b="1" kern="100">
                          <a:effectLst/>
                          <a:latin typeface="Segoe UI"/>
                          <a:cs typeface="Segoe UI"/>
                        </a:rPr>
                        <a:t>Code written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u="sng" kern="100">
                          <a:solidFill>
                            <a:srgbClr val="0563C1"/>
                          </a:solidFill>
                          <a:effectLst/>
                          <a:latin typeface="Segoe UI"/>
                          <a:cs typeface="Segoe UI"/>
                        </a:rPr>
                        <a:t>No code</a:t>
                      </a:r>
                      <a:endParaRPr lang="en-US" sz="1200" kern="100">
                        <a:effectLst/>
                        <a:latin typeface="Segoe UI"/>
                        <a:cs typeface="Segoe UI"/>
                      </a:endParaRPr>
                    </a:p>
                    <a:p>
                      <a:pPr marL="0" marR="0" algn="ctr">
                        <a:lnSpc>
                          <a:spcPct val="107000"/>
                        </a:lnSpc>
                        <a:spcBef>
                          <a:spcPts val="0"/>
                        </a:spcBef>
                        <a:spcAft>
                          <a:spcPts val="0"/>
                        </a:spcAft>
                      </a:pPr>
                      <a:r>
                        <a:rPr lang="en-US" sz="1200" kern="100">
                          <a:effectLst/>
                          <a:latin typeface="Segoe UI"/>
                          <a:cs typeface="Segoe UI"/>
                        </a:rPr>
                        <a:t>Low code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No code</a:t>
                      </a:r>
                    </a:p>
                    <a:p>
                      <a:pPr marL="0" marR="0" algn="ctr">
                        <a:lnSpc>
                          <a:spcPct val="107000"/>
                        </a:lnSpc>
                        <a:spcBef>
                          <a:spcPts val="0"/>
                        </a:spcBef>
                        <a:spcAft>
                          <a:spcPts val="0"/>
                        </a:spcAft>
                      </a:pPr>
                      <a:r>
                        <a:rPr lang="en-US" sz="1200" kern="100">
                          <a:effectLst/>
                          <a:latin typeface="Segoe UI"/>
                          <a:cs typeface="Segoe UI"/>
                        </a:rPr>
                        <a:t>Low code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Code </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1548377063"/>
                  </a:ext>
                </a:extLst>
              </a:tr>
              <a:tr h="370840">
                <a:tc>
                  <a:txBody>
                    <a:bodyPr/>
                    <a:lstStyle/>
                    <a:p>
                      <a:pPr marL="0" marR="0">
                        <a:lnSpc>
                          <a:spcPct val="107000"/>
                        </a:lnSpc>
                        <a:spcBef>
                          <a:spcPts val="0"/>
                        </a:spcBef>
                        <a:spcAft>
                          <a:spcPts val="0"/>
                        </a:spcAft>
                      </a:pPr>
                      <a:r>
                        <a:rPr lang="en-US" sz="1200" b="1" kern="100">
                          <a:effectLst/>
                          <a:latin typeface="Segoe UI"/>
                          <a:cs typeface="Segoe UI"/>
                        </a:rPr>
                        <a:t>Data volume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High</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a:t>
                      </a:r>
                      <a:r>
                        <a:rPr lang="en-US" sz="1200" u="sng" kern="100">
                          <a:solidFill>
                            <a:srgbClr val="0563C1"/>
                          </a:solidFill>
                          <a:effectLst/>
                          <a:latin typeface="Segoe UI"/>
                          <a:cs typeface="Segoe UI"/>
                        </a:rPr>
                        <a:t>High</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High</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1269280706"/>
                  </a:ext>
                </a:extLst>
              </a:tr>
              <a:tr h="370840">
                <a:tc>
                  <a:txBody>
                    <a:bodyPr/>
                    <a:lstStyle/>
                    <a:p>
                      <a:pPr marL="0" marR="0">
                        <a:lnSpc>
                          <a:spcPct val="107000"/>
                        </a:lnSpc>
                        <a:spcBef>
                          <a:spcPts val="0"/>
                        </a:spcBef>
                        <a:spcAft>
                          <a:spcPts val="0"/>
                        </a:spcAft>
                      </a:pPr>
                      <a:r>
                        <a:rPr lang="en-US" sz="1200" b="1" kern="100">
                          <a:effectLst/>
                          <a:latin typeface="Segoe UI"/>
                          <a:cs typeface="Segoe UI"/>
                        </a:rPr>
                        <a:t>Development interface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Wizard</a:t>
                      </a:r>
                      <a:br>
                        <a:rPr lang="en-US" sz="1200" kern="100">
                          <a:effectLst/>
                          <a:latin typeface="Segoe UI"/>
                          <a:cs typeface="Segoe UI"/>
                        </a:rPr>
                      </a:br>
                      <a:r>
                        <a:rPr lang="en-US" sz="1200" kern="100">
                          <a:effectLst/>
                          <a:latin typeface="Segoe UI"/>
                          <a:cs typeface="Segoe UI"/>
                        </a:rPr>
                        <a:t>Canvas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Power Query</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Notebook</a:t>
                      </a:r>
                    </a:p>
                    <a:p>
                      <a:pPr marL="0" marR="0" algn="ctr">
                        <a:lnSpc>
                          <a:spcPct val="107000"/>
                        </a:lnSpc>
                        <a:spcBef>
                          <a:spcPts val="0"/>
                        </a:spcBef>
                        <a:spcAft>
                          <a:spcPts val="0"/>
                        </a:spcAft>
                      </a:pPr>
                      <a:r>
                        <a:rPr lang="en-US" sz="1200" kern="100">
                          <a:effectLst/>
                          <a:latin typeface="Segoe UI"/>
                          <a:cs typeface="Segoe UI"/>
                        </a:rPr>
                        <a:t>Spark job </a:t>
                      </a:r>
                      <a:r>
                        <a:rPr lang="en-US" sz="1200" u="sng" kern="100">
                          <a:solidFill>
                            <a:srgbClr val="0563C1"/>
                          </a:solidFill>
                          <a:effectLst/>
                          <a:latin typeface="Segoe UI"/>
                          <a:cs typeface="Segoe UI"/>
                        </a:rPr>
                        <a:t>definition</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2270318994"/>
                  </a:ext>
                </a:extLst>
              </a:tr>
              <a:tr h="370840">
                <a:tc>
                  <a:txBody>
                    <a:bodyPr/>
                    <a:lstStyle/>
                    <a:p>
                      <a:pPr marL="0" marR="0">
                        <a:lnSpc>
                          <a:spcPct val="107000"/>
                        </a:lnSpc>
                        <a:spcBef>
                          <a:spcPts val="0"/>
                        </a:spcBef>
                        <a:spcAft>
                          <a:spcPts val="0"/>
                        </a:spcAft>
                      </a:pPr>
                      <a:r>
                        <a:rPr lang="en-US" sz="1200" b="1" u="sng" kern="100">
                          <a:solidFill>
                            <a:srgbClr val="0563C1"/>
                          </a:solidFill>
                          <a:effectLst/>
                          <a:latin typeface="Segoe UI"/>
                          <a:cs typeface="Segoe UI"/>
                        </a:rPr>
                        <a:t>Sources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30</a:t>
                      </a:r>
                      <a:r>
                        <a:rPr lang="en-US" sz="1200" u="sng" kern="100">
                          <a:solidFill>
                            <a:srgbClr val="0563C1"/>
                          </a:solidFill>
                          <a:effectLst/>
                          <a:latin typeface="Segoe UI"/>
                          <a:cs typeface="Segoe UI"/>
                        </a:rPr>
                        <a:t>+ connectors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150+ </a:t>
                      </a:r>
                      <a:r>
                        <a:rPr lang="en-US" sz="1200" u="sng" kern="100">
                          <a:solidFill>
                            <a:srgbClr val="0563C1"/>
                          </a:solidFill>
                          <a:effectLst/>
                          <a:latin typeface="Segoe UI"/>
                          <a:cs typeface="Segoe UI"/>
                        </a:rPr>
                        <a:t>connectors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Hundreds of Spark libraries</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436808308"/>
                  </a:ext>
                </a:extLst>
              </a:tr>
              <a:tr h="370840">
                <a:tc>
                  <a:txBody>
                    <a:bodyPr/>
                    <a:lstStyle/>
                    <a:p>
                      <a:pPr marL="0" marR="0">
                        <a:lnSpc>
                          <a:spcPct val="107000"/>
                        </a:lnSpc>
                        <a:spcBef>
                          <a:spcPts val="0"/>
                        </a:spcBef>
                        <a:spcAft>
                          <a:spcPts val="0"/>
                        </a:spcAft>
                      </a:pPr>
                      <a:r>
                        <a:rPr lang="en-US" sz="1200" b="1" kern="100">
                          <a:effectLst/>
                          <a:latin typeface="Segoe UI"/>
                          <a:cs typeface="Segoe UI"/>
                        </a:rPr>
                        <a:t>Destinations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18+ connectors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Lakehouse</a:t>
                      </a:r>
                    </a:p>
                    <a:p>
                      <a:pPr marL="0" marR="0" algn="ctr">
                        <a:lnSpc>
                          <a:spcPct val="107000"/>
                        </a:lnSpc>
                        <a:spcBef>
                          <a:spcPts val="0"/>
                        </a:spcBef>
                        <a:spcAft>
                          <a:spcPts val="0"/>
                        </a:spcAft>
                      </a:pPr>
                      <a:r>
                        <a:rPr lang="en-US" sz="1200" kern="100">
                          <a:effectLst/>
                          <a:latin typeface="Segoe UI"/>
                          <a:cs typeface="Segoe UI"/>
                        </a:rPr>
                        <a:t>Azure SQL database </a:t>
                      </a:r>
                    </a:p>
                    <a:p>
                      <a:pPr marL="0" marR="0" algn="ctr">
                        <a:lnSpc>
                          <a:spcPct val="107000"/>
                        </a:lnSpc>
                        <a:spcBef>
                          <a:spcPts val="0"/>
                        </a:spcBef>
                        <a:spcAft>
                          <a:spcPts val="0"/>
                        </a:spcAft>
                      </a:pPr>
                      <a:r>
                        <a:rPr lang="en-US" sz="1200" kern="100">
                          <a:effectLst/>
                          <a:latin typeface="Segoe UI"/>
                          <a:cs typeface="Segoe UI"/>
                        </a:rPr>
                        <a:t>Azure Data explorer</a:t>
                      </a:r>
                    </a:p>
                    <a:p>
                      <a:pPr marL="0" marR="0" algn="ctr">
                        <a:lnSpc>
                          <a:spcPct val="107000"/>
                        </a:lnSpc>
                        <a:spcBef>
                          <a:spcPts val="0"/>
                        </a:spcBef>
                        <a:spcAft>
                          <a:spcPts val="0"/>
                        </a:spcAft>
                      </a:pPr>
                      <a:r>
                        <a:rPr lang="en-US" sz="1200" kern="100">
                          <a:effectLst/>
                          <a:latin typeface="Segoe UI"/>
                          <a:cs typeface="Segoe UI"/>
                        </a:rPr>
                        <a:t>Azure Synapse analytics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Hundreds of Spark libraries</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416880453"/>
                  </a:ext>
                </a:extLst>
              </a:tr>
              <a:tr h="370840">
                <a:tc>
                  <a:txBody>
                    <a:bodyPr/>
                    <a:lstStyle/>
                    <a:p>
                      <a:pPr marL="0" marR="0">
                        <a:lnSpc>
                          <a:spcPct val="107000"/>
                        </a:lnSpc>
                        <a:spcBef>
                          <a:spcPts val="0"/>
                        </a:spcBef>
                        <a:spcAft>
                          <a:spcPts val="0"/>
                        </a:spcAft>
                      </a:pPr>
                      <a:r>
                        <a:rPr lang="en-US" sz="1200" b="1" kern="100" dirty="0">
                          <a:effectLst/>
                          <a:latin typeface="Segoe UI"/>
                          <a:cs typeface="Segoe UI"/>
                        </a:rPr>
                        <a:t>Transformation complexity</a:t>
                      </a:r>
                      <a:endParaRPr lang="en-US" sz="1200" kern="100" dirty="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a:t>
                      </a:r>
                    </a:p>
                    <a:p>
                      <a:pPr marL="0" marR="0" algn="ctr">
                        <a:lnSpc>
                          <a:spcPct val="107000"/>
                        </a:lnSpc>
                        <a:spcBef>
                          <a:spcPts val="0"/>
                        </a:spcBef>
                        <a:spcAft>
                          <a:spcPts val="0"/>
                        </a:spcAft>
                      </a:pPr>
                      <a:r>
                        <a:rPr lang="en-US" sz="1200" kern="100">
                          <a:effectLst/>
                          <a:latin typeface="Segoe UI"/>
                          <a:cs typeface="Segoe UI"/>
                        </a:rPr>
                        <a:t>Lightweight - type conversion, column mapping, merge/split files, flatten hierarchy</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high:</a:t>
                      </a:r>
                    </a:p>
                    <a:p>
                      <a:pPr marL="0" marR="0" algn="ctr">
                        <a:lnSpc>
                          <a:spcPct val="107000"/>
                        </a:lnSpc>
                        <a:spcBef>
                          <a:spcPts val="0"/>
                        </a:spcBef>
                        <a:spcAft>
                          <a:spcPts val="0"/>
                        </a:spcAft>
                      </a:pPr>
                      <a:r>
                        <a:rPr lang="en-US" sz="1200" kern="100">
                          <a:effectLst/>
                          <a:latin typeface="Segoe UI"/>
                          <a:cs typeface="Segoe UI"/>
                        </a:rPr>
                        <a:t>300+ transformation functions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u="sng" kern="100" dirty="0">
                          <a:solidFill>
                            <a:srgbClr val="0563C1"/>
                          </a:solidFill>
                          <a:effectLst/>
                          <a:latin typeface="Segoe UI"/>
                          <a:cs typeface="Segoe UI"/>
                        </a:rPr>
                        <a:t>Low to high:</a:t>
                      </a:r>
                      <a:endParaRPr lang="en-US" sz="1200" kern="100" dirty="0">
                        <a:effectLst/>
                        <a:latin typeface="Segoe UI"/>
                        <a:cs typeface="Segoe UI"/>
                      </a:endParaRPr>
                    </a:p>
                    <a:p>
                      <a:pPr marL="0" marR="0" algn="ctr">
                        <a:lnSpc>
                          <a:spcPct val="107000"/>
                        </a:lnSpc>
                        <a:spcBef>
                          <a:spcPts val="0"/>
                        </a:spcBef>
                        <a:spcAft>
                          <a:spcPts val="0"/>
                        </a:spcAft>
                      </a:pPr>
                      <a:r>
                        <a:rPr lang="en-US" sz="1200" kern="100" dirty="0">
                          <a:effectLst/>
                          <a:latin typeface="Segoe UI"/>
                          <a:cs typeface="Segoe UI"/>
                        </a:rPr>
                        <a:t>Support for native Spark and open-source libraries </a:t>
                      </a:r>
                      <a:endParaRPr lang="en-US" sz="1200" kern="100" dirty="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432465600"/>
                  </a:ext>
                </a:extLst>
              </a:tr>
            </a:tbl>
          </a:graphicData>
        </a:graphic>
      </p:graphicFrame>
      <p:sp>
        <p:nvSpPr>
          <p:cNvPr id="4" name="TextBox 3">
            <a:extLst>
              <a:ext uri="{FF2B5EF4-FFF2-40B4-BE49-F238E27FC236}">
                <a16:creationId xmlns:a16="http://schemas.microsoft.com/office/drawing/2014/main" id="{BB8F93C9-9DF2-BA97-DA0D-BD4D248D0B1B}"/>
              </a:ext>
            </a:extLst>
          </p:cNvPr>
          <p:cNvSpPr txBox="1"/>
          <p:nvPr/>
        </p:nvSpPr>
        <p:spPr>
          <a:xfrm>
            <a:off x="363538" y="6483004"/>
            <a:ext cx="10260012" cy="369332"/>
          </a:xfrm>
          <a:prstGeom prst="rect">
            <a:avLst/>
          </a:prstGeom>
          <a:noFill/>
        </p:spPr>
        <p:txBody>
          <a:bodyPr wrap="square">
            <a:spAutoFit/>
          </a:bodyPr>
          <a:lstStyle/>
          <a:p>
            <a:r>
              <a:rPr lang="en-US" dirty="0">
                <a:hlinkClick r:id="rId3"/>
              </a:rPr>
              <a:t>Fabric decision guide - copy activity, dataflow, or Spark - Microsoft Fabric | Microsoft Learn</a:t>
            </a:r>
            <a:endParaRPr lang="en-DK" dirty="0"/>
          </a:p>
        </p:txBody>
      </p:sp>
    </p:spTree>
    <p:extLst>
      <p:ext uri="{BB962C8B-B14F-4D97-AF65-F5344CB8AC3E}">
        <p14:creationId xmlns:p14="http://schemas.microsoft.com/office/powerpoint/2010/main" val="293234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2F9B0B-67FC-16AC-FDE2-510AAC5D14AB}"/>
              </a:ext>
            </a:extLst>
          </p:cNvPr>
          <p:cNvSpPr>
            <a:spLocks noGrp="1"/>
          </p:cNvSpPr>
          <p:nvPr>
            <p:ph type="ftr" sz="quarter" idx="25"/>
          </p:nvPr>
        </p:nvSpPr>
        <p:spPr/>
        <p:txBody>
          <a:bodyPr/>
          <a:lstStyle/>
          <a:p>
            <a:r>
              <a:rPr lang="en-US"/>
              <a:t>Micrsoft Fabric</a:t>
            </a:r>
          </a:p>
        </p:txBody>
      </p:sp>
      <p:sp>
        <p:nvSpPr>
          <p:cNvPr id="5" name="Slide Number Placeholder 4">
            <a:extLst>
              <a:ext uri="{FF2B5EF4-FFF2-40B4-BE49-F238E27FC236}">
                <a16:creationId xmlns:a16="http://schemas.microsoft.com/office/drawing/2014/main" id="{62B22AAD-6A94-C1EF-C173-64419518060E}"/>
              </a:ext>
            </a:extLst>
          </p:cNvPr>
          <p:cNvSpPr>
            <a:spLocks noGrp="1"/>
          </p:cNvSpPr>
          <p:nvPr>
            <p:ph type="sldNum" sz="quarter" idx="26"/>
          </p:nvPr>
        </p:nvSpPr>
        <p:spPr/>
        <p:txBody>
          <a:bodyPr/>
          <a:lstStyle/>
          <a:p>
            <a:fld id="{B1356FBF-028C-F74E-A7B4-9B8ED246DD1B}" type="slidenum">
              <a:rPr lang="en-US" smtClean="0"/>
              <a:t>2</a:t>
            </a:fld>
            <a:endParaRPr lang="en-US"/>
          </a:p>
        </p:txBody>
      </p:sp>
      <p:sp>
        <p:nvSpPr>
          <p:cNvPr id="9" name="Text Placeholder 8">
            <a:extLst>
              <a:ext uri="{FF2B5EF4-FFF2-40B4-BE49-F238E27FC236}">
                <a16:creationId xmlns:a16="http://schemas.microsoft.com/office/drawing/2014/main" id="{41EC9E90-AF1F-C4A0-B3B6-1FAA32DC1232}"/>
              </a:ext>
            </a:extLst>
          </p:cNvPr>
          <p:cNvSpPr>
            <a:spLocks noGrp="1"/>
          </p:cNvSpPr>
          <p:nvPr>
            <p:ph type="body" sz="quarter" idx="23"/>
          </p:nvPr>
        </p:nvSpPr>
        <p:spPr/>
        <p:txBody>
          <a:bodyPr/>
          <a:lstStyle/>
          <a:p>
            <a:r>
              <a:rPr lang="en-US" dirty="0"/>
              <a:t>Data Engineering in Microsoft Fabric</a:t>
            </a:r>
            <a:endParaRPr lang="en-DK" dirty="0"/>
          </a:p>
        </p:txBody>
      </p:sp>
      <p:sp>
        <p:nvSpPr>
          <p:cNvPr id="16" name="TextBox 15">
            <a:extLst>
              <a:ext uri="{FF2B5EF4-FFF2-40B4-BE49-F238E27FC236}">
                <a16:creationId xmlns:a16="http://schemas.microsoft.com/office/drawing/2014/main" id="{747010D4-50B6-6E85-8B4C-12278AA503D2}"/>
              </a:ext>
            </a:extLst>
          </p:cNvPr>
          <p:cNvSpPr txBox="1"/>
          <p:nvPr/>
        </p:nvSpPr>
        <p:spPr>
          <a:xfrm>
            <a:off x="6808462" y="6243697"/>
            <a:ext cx="7802452" cy="261610"/>
          </a:xfrm>
          <a:prstGeom prst="rect">
            <a:avLst/>
          </a:prstGeom>
          <a:noFill/>
        </p:spPr>
        <p:txBody>
          <a:bodyPr wrap="square">
            <a:spAutoFit/>
          </a:bodyPr>
          <a:lstStyle/>
          <a:p>
            <a:r>
              <a:rPr lang="en-US" sz="1100" dirty="0">
                <a:hlinkClick r:id="rId3"/>
              </a:rPr>
              <a:t>What is Data engineering in Microsoft Fabric? - Microsoft Fabric | Microsoft Learn</a:t>
            </a:r>
            <a:endParaRPr lang="en-DK" sz="1100" dirty="0"/>
          </a:p>
        </p:txBody>
      </p:sp>
      <p:sp>
        <p:nvSpPr>
          <p:cNvPr id="33" name="Text Placeholder 10">
            <a:extLst>
              <a:ext uri="{FF2B5EF4-FFF2-40B4-BE49-F238E27FC236}">
                <a16:creationId xmlns:a16="http://schemas.microsoft.com/office/drawing/2014/main" id="{F83AD6E6-D1BA-C7A8-817C-BF24AF14B47A}"/>
              </a:ext>
            </a:extLst>
          </p:cNvPr>
          <p:cNvSpPr txBox="1">
            <a:spLocks/>
          </p:cNvSpPr>
          <p:nvPr/>
        </p:nvSpPr>
        <p:spPr>
          <a:xfrm>
            <a:off x="1007097" y="2142655"/>
            <a:ext cx="2891804" cy="2653507"/>
          </a:xfrm>
          <a:prstGeom prst="rect">
            <a:avLst/>
          </a:prstGeom>
        </p:spPr>
        <p:txBody>
          <a:bodyPr>
            <a:normAutofit fontScale="92500"/>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Notebook</a:t>
            </a:r>
          </a:p>
          <a:p>
            <a:r>
              <a:rPr lang="en-US" b="0" i="0" dirty="0">
                <a:solidFill>
                  <a:srgbClr val="161616"/>
                </a:solidFill>
                <a:effectLst/>
                <a:latin typeface="Segoe UI" panose="020B0502040204020203" pitchFamily="34" charset="0"/>
              </a:rPr>
              <a:t>Notebooks are an interactive computing environment that allows users to create and share documents that contain live code, equations, visualizations, and narrative text. They allow users to write and execute code in various programming languages, including Python, R, and Scala and are used for data ingestion, preparation, analysis, and other data-related tasks.</a:t>
            </a:r>
            <a:endParaRPr lang="en-DK" dirty="0">
              <a:latin typeface="Segoe UI Semibold" panose="020B0702040204020203" pitchFamily="34" charset="0"/>
              <a:cs typeface="Segoe UI Semibold" panose="020B0702040204020203" pitchFamily="34" charset="0"/>
            </a:endParaRPr>
          </a:p>
        </p:txBody>
      </p:sp>
      <p:sp>
        <p:nvSpPr>
          <p:cNvPr id="34" name="Text Placeholder 10">
            <a:extLst>
              <a:ext uri="{FF2B5EF4-FFF2-40B4-BE49-F238E27FC236}">
                <a16:creationId xmlns:a16="http://schemas.microsoft.com/office/drawing/2014/main" id="{27561D6F-6320-96D2-42F8-E2A856F5606E}"/>
              </a:ext>
            </a:extLst>
          </p:cNvPr>
          <p:cNvSpPr txBox="1">
            <a:spLocks/>
          </p:cNvSpPr>
          <p:nvPr/>
        </p:nvSpPr>
        <p:spPr>
          <a:xfrm>
            <a:off x="4606247" y="2142654"/>
            <a:ext cx="2891804" cy="2653507"/>
          </a:xfrm>
          <a:prstGeom prst="rect">
            <a:avLst/>
          </a:prstGeom>
        </p:spPr>
        <p:txBody>
          <a:bodyPr>
            <a:normAutofit lnSpcReduction="10000"/>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Data pipeline</a:t>
            </a:r>
          </a:p>
          <a:p>
            <a:r>
              <a:rPr lang="en-US" b="0" i="0" dirty="0">
                <a:solidFill>
                  <a:srgbClr val="161616"/>
                </a:solidFill>
                <a:effectLst/>
                <a:latin typeface="Segoe UI" panose="020B0502040204020203" pitchFamily="34" charset="0"/>
              </a:rPr>
              <a:t>Data pipelines are a series of steps that are used to collect, process, and transform data from its raw form to a format that can be used for analysis and decision-making. They're a critical component of data engineering, as they provide a way to move data from its source to its destination in a reliable, scalable, and efficient way.</a:t>
            </a:r>
            <a:endParaRPr lang="en-DK" dirty="0">
              <a:latin typeface="Segoe UI Semibold" panose="020B0702040204020203" pitchFamily="34" charset="0"/>
              <a:cs typeface="Segoe UI Semibold" panose="020B0702040204020203" pitchFamily="34" charset="0"/>
            </a:endParaRPr>
          </a:p>
        </p:txBody>
      </p:sp>
      <p:pic>
        <p:nvPicPr>
          <p:cNvPr id="1026" name="Picture 2" descr="Screenshot showing Data Engineering objects.">
            <a:extLst>
              <a:ext uri="{FF2B5EF4-FFF2-40B4-BE49-F238E27FC236}">
                <a16:creationId xmlns:a16="http://schemas.microsoft.com/office/drawing/2014/main" id="{21AAD705-3A2A-CB4F-585B-A36D32CD7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231" y="352693"/>
            <a:ext cx="5943600" cy="14954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A75DC1C3-9C3E-5AD7-479F-42A7BD9E3096}"/>
              </a:ext>
            </a:extLst>
          </p:cNvPr>
          <p:cNvSpPr txBox="1">
            <a:spLocks/>
          </p:cNvSpPr>
          <p:nvPr/>
        </p:nvSpPr>
        <p:spPr>
          <a:xfrm>
            <a:off x="8205398" y="2142656"/>
            <a:ext cx="2891804" cy="3723671"/>
          </a:xfrm>
          <a:prstGeom prst="rect">
            <a:avLst/>
          </a:prstGeom>
        </p:spPr>
        <p:txBody>
          <a:bodyPr>
            <a:norm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Apache Spark job definition</a:t>
            </a:r>
          </a:p>
          <a:p>
            <a:r>
              <a:rPr lang="en-US" b="0" i="0" dirty="0">
                <a:solidFill>
                  <a:srgbClr val="161616"/>
                </a:solidFill>
                <a:effectLst/>
                <a:latin typeface="Segoe UI" panose="020B0502040204020203" pitchFamily="34" charset="0"/>
              </a:rPr>
              <a:t>Spark job definitions are set of instructions that define how to execute a job on a Spark cluster. It includes information such as the input and output data sources, the transformations, and the configuration settings for the Spark application. Spark job Definition allows you to submit batch/streaming job to Spark cluster, apply different transformation logic to the data hosted on your Lakehouse along with many other things.</a:t>
            </a:r>
            <a:endParaRPr lang="en-DK"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4458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BE87-45A0-BCCD-8622-BBE46C503C19}"/>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6E6E54C-1E0F-295D-18DF-714934827D14}"/>
              </a:ext>
            </a:extLst>
          </p:cNvPr>
          <p:cNvSpPr>
            <a:spLocks noGrp="1"/>
          </p:cNvSpPr>
          <p:nvPr>
            <p:ph type="body" sz="quarter" idx="11"/>
          </p:nvPr>
        </p:nvSpPr>
        <p:spPr/>
        <p:txBody>
          <a:bodyPr/>
          <a:lstStyle/>
          <a:p>
            <a:r>
              <a:rPr lang="en-US"/>
              <a:t>Notebooks</a:t>
            </a:r>
          </a:p>
        </p:txBody>
      </p:sp>
      <p:sp>
        <p:nvSpPr>
          <p:cNvPr id="4" name="Title 3">
            <a:extLst>
              <a:ext uri="{FF2B5EF4-FFF2-40B4-BE49-F238E27FC236}">
                <a16:creationId xmlns:a16="http://schemas.microsoft.com/office/drawing/2014/main" id="{D77AB098-4801-5BF1-920A-6A692F575CB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a:t>Section title one</a:t>
            </a:r>
          </a:p>
        </p:txBody>
      </p:sp>
    </p:spTree>
    <p:extLst>
      <p:ext uri="{BB962C8B-B14F-4D97-AF65-F5344CB8AC3E}">
        <p14:creationId xmlns:p14="http://schemas.microsoft.com/office/powerpoint/2010/main" val="317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1207DDF-319A-4E27-30DE-871EA431E179}"/>
              </a:ext>
            </a:extLst>
          </p:cNvPr>
          <p:cNvSpPr>
            <a:spLocks noGrp="1"/>
          </p:cNvSpPr>
          <p:nvPr>
            <p:ph type="title"/>
          </p:nvPr>
        </p:nvSpPr>
        <p:spPr>
          <a:xfrm>
            <a:off x="588263" y="457200"/>
            <a:ext cx="11018520" cy="1292662"/>
          </a:xfrm>
        </p:spPr>
        <p:txBody>
          <a:bodyPr>
            <a:normAutofit fontScale="90000"/>
          </a:bodyPr>
          <a:lstStyle/>
          <a:p>
            <a:r>
              <a:rPr lang="en-US" dirty="0"/>
              <a:t>Data engineering in Fabric</a:t>
            </a:r>
            <a:br>
              <a:rPr lang="en-US" dirty="0"/>
            </a:br>
            <a:r>
              <a:rPr lang="en-US" sz="2400" dirty="0">
                <a:solidFill>
                  <a:schemeClr val="accent3"/>
                </a:solidFill>
              </a:rPr>
              <a:t>Empower data engineers to transform data at scale and build </a:t>
            </a:r>
            <a:br>
              <a:rPr lang="en-US" sz="2400" dirty="0">
                <a:solidFill>
                  <a:schemeClr val="accent3"/>
                </a:solidFill>
              </a:rPr>
            </a:br>
            <a:r>
              <a:rPr lang="en-US" sz="2400" dirty="0">
                <a:solidFill>
                  <a:schemeClr val="accent3"/>
                </a:solidFill>
              </a:rPr>
              <a:t>a lakehouse architecture</a:t>
            </a:r>
            <a:endParaRPr lang="en-US" dirty="0"/>
          </a:p>
        </p:txBody>
      </p:sp>
      <p:grpSp>
        <p:nvGrpSpPr>
          <p:cNvPr id="21" name="Group 20" descr="Lakehouse logo">
            <a:extLst>
              <a:ext uri="{FF2B5EF4-FFF2-40B4-BE49-F238E27FC236}">
                <a16:creationId xmlns:a16="http://schemas.microsoft.com/office/drawing/2014/main" id="{21FC9C2F-AD9D-E8C7-7C02-23C53E18503D}"/>
              </a:ext>
            </a:extLst>
          </p:cNvPr>
          <p:cNvGrpSpPr/>
          <p:nvPr/>
        </p:nvGrpSpPr>
        <p:grpSpPr>
          <a:xfrm>
            <a:off x="987972" y="2601429"/>
            <a:ext cx="1428393" cy="1428393"/>
            <a:chOff x="987972" y="2931629"/>
            <a:chExt cx="1428393" cy="1428393"/>
          </a:xfrm>
        </p:grpSpPr>
        <p:sp>
          <p:nvSpPr>
            <p:cNvPr id="5" name="Object 4"/>
            <p:cNvSpPr/>
            <p:nvPr/>
          </p:nvSpPr>
          <p:spPr>
            <a:xfrm>
              <a:off x="987972" y="2931629"/>
              <a:ext cx="1428393" cy="1428393"/>
            </a:xfrm>
            <a:prstGeom prst="ellipse">
              <a:avLst/>
            </a:prstGeom>
            <a:solidFill>
              <a:srgbClr val="EAE9E6">
                <a:alpha val="30000"/>
              </a:srgbClr>
            </a:solidFill>
          </p:spPr>
          <p:txBody>
            <a:bodyPr/>
            <a:lstStyle/>
            <a:p>
              <a:endParaRPr lang="en-DK"/>
            </a:p>
          </p:txBody>
        </p:sp>
        <p:pic>
          <p:nvPicPr>
            <p:cNvPr id="6" name="Object 5" descr="preencoded.png"/>
            <p:cNvPicPr>
              <a:picLocks noChangeAspect="1"/>
            </p:cNvPicPr>
            <p:nvPr/>
          </p:nvPicPr>
          <p:blipFill>
            <a:blip r:embed="rId3"/>
            <a:srcRect l="-13191" t="-13068" r="-13191" b="-13068"/>
            <a:stretch/>
          </p:blipFill>
          <p:spPr>
            <a:xfrm>
              <a:off x="987972" y="2931629"/>
              <a:ext cx="1428393" cy="1428393"/>
            </a:xfrm>
            <a:prstGeom prst="ellipse">
              <a:avLst/>
            </a:prstGeom>
          </p:spPr>
        </p:pic>
      </p:grpSp>
      <p:sp>
        <p:nvSpPr>
          <p:cNvPr id="7" name="Object 6"/>
          <p:cNvSpPr/>
          <p:nvPr/>
        </p:nvSpPr>
        <p:spPr>
          <a:xfrm>
            <a:off x="729670" y="4330639"/>
            <a:ext cx="1944995"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t>Build a lakehouse </a:t>
            </a:r>
            <a:b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b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t>for all your organizational data </a:t>
            </a:r>
            <a:endParaRPr kumimoji="0" lang="en-US" sz="1765" b="0" i="0" u="none" strike="noStrike" kern="1200" cap="none" spc="0" normalizeH="0" baseline="0" noProof="0" dirty="0">
              <a:ln>
                <a:noFill/>
              </a:ln>
              <a:solidFill>
                <a:srgbClr val="000000"/>
              </a:solidFill>
              <a:effectLst/>
              <a:uLnTx/>
              <a:uFillTx/>
              <a:latin typeface="Segoe UI"/>
              <a:ea typeface="Jost* 300 Light" pitchFamily="2" charset="0"/>
              <a:cs typeface="+mn-cs"/>
            </a:endParaRPr>
          </a:p>
        </p:txBody>
      </p:sp>
      <p:grpSp>
        <p:nvGrpSpPr>
          <p:cNvPr id="20" name="Group 19" descr="Apache Spark logo">
            <a:extLst>
              <a:ext uri="{FF2B5EF4-FFF2-40B4-BE49-F238E27FC236}">
                <a16:creationId xmlns:a16="http://schemas.microsoft.com/office/drawing/2014/main" id="{8ADA29DA-9C36-FE63-39A4-708C9D5ED224}"/>
              </a:ext>
            </a:extLst>
          </p:cNvPr>
          <p:cNvGrpSpPr/>
          <p:nvPr/>
        </p:nvGrpSpPr>
        <p:grpSpPr>
          <a:xfrm>
            <a:off x="3916177" y="2601429"/>
            <a:ext cx="1428393" cy="1428393"/>
            <a:chOff x="3916177" y="2931629"/>
            <a:chExt cx="1428393" cy="1428393"/>
          </a:xfrm>
        </p:grpSpPr>
        <p:sp>
          <p:nvSpPr>
            <p:cNvPr id="8" name="Object 7"/>
            <p:cNvSpPr/>
            <p:nvPr/>
          </p:nvSpPr>
          <p:spPr>
            <a:xfrm>
              <a:off x="3916177" y="2931629"/>
              <a:ext cx="1428393" cy="1428393"/>
            </a:xfrm>
            <a:prstGeom prst="ellipse">
              <a:avLst/>
            </a:prstGeom>
            <a:solidFill>
              <a:srgbClr val="EAE9E6">
                <a:alpha val="30000"/>
              </a:srgbClr>
            </a:solidFill>
          </p:spPr>
          <p:txBody>
            <a:bodyPr/>
            <a:lstStyle/>
            <a:p>
              <a:endParaRPr lang="en-DK"/>
            </a:p>
          </p:txBody>
        </p:sp>
        <p:pic>
          <p:nvPicPr>
            <p:cNvPr id="9" name="Object 8" descr="preencoded.png"/>
            <p:cNvPicPr>
              <a:picLocks noChangeAspect="1"/>
            </p:cNvPicPr>
            <p:nvPr/>
          </p:nvPicPr>
          <p:blipFill>
            <a:blip r:embed="rId4"/>
            <a:srcRect l="-5556" t="-56913" r="-5556" b="-56913"/>
            <a:stretch/>
          </p:blipFill>
          <p:spPr>
            <a:xfrm>
              <a:off x="3916177" y="2931629"/>
              <a:ext cx="1428393" cy="1428393"/>
            </a:xfrm>
            <a:prstGeom prst="ellipse">
              <a:avLst/>
            </a:prstGeom>
          </p:spPr>
        </p:pic>
      </p:grpSp>
      <p:sp>
        <p:nvSpPr>
          <p:cNvPr id="10" name="Object 9"/>
          <p:cNvSpPr/>
          <p:nvPr/>
        </p:nvSpPr>
        <p:spPr>
          <a:xfrm>
            <a:off x="3347200" y="4330639"/>
            <a:ext cx="2566346" cy="1036667"/>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Spark runtime with great out of the box performance and robust admin controls</a:t>
            </a:r>
          </a:p>
        </p:txBody>
      </p:sp>
      <p:grpSp>
        <p:nvGrpSpPr>
          <p:cNvPr id="18" name="Group 17" descr="Logo">
            <a:extLst>
              <a:ext uri="{FF2B5EF4-FFF2-40B4-BE49-F238E27FC236}">
                <a16:creationId xmlns:a16="http://schemas.microsoft.com/office/drawing/2014/main" id="{43557652-B85C-90F0-6E73-452352D31140}"/>
              </a:ext>
            </a:extLst>
          </p:cNvPr>
          <p:cNvGrpSpPr/>
          <p:nvPr/>
        </p:nvGrpSpPr>
        <p:grpSpPr>
          <a:xfrm>
            <a:off x="6844382" y="2601429"/>
            <a:ext cx="1428393" cy="1428393"/>
            <a:chOff x="6844382" y="2931629"/>
            <a:chExt cx="1428393" cy="1428393"/>
          </a:xfrm>
        </p:grpSpPr>
        <p:sp>
          <p:nvSpPr>
            <p:cNvPr id="11" name="Object 10"/>
            <p:cNvSpPr/>
            <p:nvPr/>
          </p:nvSpPr>
          <p:spPr>
            <a:xfrm>
              <a:off x="6844382" y="2931629"/>
              <a:ext cx="1428393" cy="1428393"/>
            </a:xfrm>
            <a:prstGeom prst="ellipse">
              <a:avLst/>
            </a:prstGeom>
            <a:solidFill>
              <a:srgbClr val="EAE9E6">
                <a:alpha val="30000"/>
              </a:srgbClr>
            </a:solidFill>
          </p:spPr>
          <p:txBody>
            <a:bodyPr/>
            <a:lstStyle/>
            <a:p>
              <a:endParaRPr lang="en-DK"/>
            </a:p>
          </p:txBody>
        </p:sp>
        <p:pic>
          <p:nvPicPr>
            <p:cNvPr id="12" name="Object 11" descr="preencoded.png"/>
            <p:cNvPicPr>
              <a:picLocks noChangeAspect="1"/>
            </p:cNvPicPr>
            <p:nvPr/>
          </p:nvPicPr>
          <p:blipFill>
            <a:blip r:embed="rId5"/>
            <a:srcRect l="-19930" t="-20239" r="-19930" b="-20239"/>
            <a:stretch/>
          </p:blipFill>
          <p:spPr>
            <a:xfrm>
              <a:off x="6844382" y="2931629"/>
              <a:ext cx="1428393" cy="1428393"/>
            </a:xfrm>
            <a:prstGeom prst="ellipse">
              <a:avLst/>
            </a:prstGeom>
          </p:spPr>
        </p:pic>
      </p:grpSp>
      <p:sp>
        <p:nvSpPr>
          <p:cNvPr id="13" name="Object 12"/>
          <p:cNvSpPr/>
          <p:nvPr/>
        </p:nvSpPr>
        <p:spPr>
          <a:xfrm>
            <a:off x="6278456" y="4330639"/>
            <a:ext cx="2681569"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Delightful authoring experience in your </a:t>
            </a:r>
            <a:b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b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tools of choice</a:t>
            </a:r>
          </a:p>
        </p:txBody>
      </p:sp>
      <p:sp>
        <p:nvSpPr>
          <p:cNvPr id="14" name="Object 13"/>
          <p:cNvSpPr/>
          <p:nvPr/>
        </p:nvSpPr>
        <p:spPr>
          <a:xfrm>
            <a:off x="9772587" y="2601429"/>
            <a:ext cx="1428393" cy="1428393"/>
          </a:xfrm>
          <a:prstGeom prst="ellipse">
            <a:avLst/>
          </a:prstGeom>
          <a:solidFill>
            <a:srgbClr val="EAE9E6">
              <a:alpha val="30000"/>
            </a:srgbClr>
          </a:solidFill>
        </p:spPr>
        <p:txBody>
          <a:bodyPr/>
          <a:lstStyle/>
          <a:p>
            <a:endParaRPr lang="en-DK"/>
          </a:p>
        </p:txBody>
      </p:sp>
      <p:sp>
        <p:nvSpPr>
          <p:cNvPr id="16" name="Object 15"/>
          <p:cNvSpPr/>
          <p:nvPr/>
        </p:nvSpPr>
        <p:spPr>
          <a:xfrm>
            <a:off x="9605526" y="4330639"/>
            <a:ext cx="1914914"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Completely integrated into the Fabric foundation</a:t>
            </a:r>
          </a:p>
        </p:txBody>
      </p:sp>
      <p:pic>
        <p:nvPicPr>
          <p:cNvPr id="3" name="Picture 2" descr="Microsoft Fabric icon">
            <a:extLst>
              <a:ext uri="{FF2B5EF4-FFF2-40B4-BE49-F238E27FC236}">
                <a16:creationId xmlns:a16="http://schemas.microsoft.com/office/drawing/2014/main" id="{7BC836CD-9BF3-26F7-2EED-4641E986AA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5802" y="2868561"/>
            <a:ext cx="890670" cy="890670"/>
          </a:xfrm>
          <a:prstGeom prst="rect">
            <a:avLst/>
          </a:prstGeom>
        </p:spPr>
      </p:pic>
      <p:sp>
        <p:nvSpPr>
          <p:cNvPr id="4" name="Rectangle 3">
            <a:extLst>
              <a:ext uri="{FF2B5EF4-FFF2-40B4-BE49-F238E27FC236}">
                <a16:creationId xmlns:a16="http://schemas.microsoft.com/office/drawing/2014/main" id="{D9DD4F85-2844-5EBF-5124-59666E06D84F}"/>
              </a:ext>
            </a:extLst>
          </p:cNvPr>
          <p:cNvSpPr/>
          <p:nvPr/>
        </p:nvSpPr>
        <p:spPr bwMode="auto">
          <a:xfrm>
            <a:off x="9693823" y="-474617"/>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 Slide (01:40)</a:t>
            </a:r>
          </a:p>
        </p:txBody>
      </p:sp>
    </p:spTree>
    <p:extLst>
      <p:ext uri="{BB962C8B-B14F-4D97-AF65-F5344CB8AC3E}">
        <p14:creationId xmlns:p14="http://schemas.microsoft.com/office/powerpoint/2010/main" val="422293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3F69-F0C5-C99D-D93D-B10CF1FF4A7C}"/>
              </a:ext>
            </a:extLst>
          </p:cNvPr>
          <p:cNvSpPr>
            <a:spLocks noGrp="1"/>
          </p:cNvSpPr>
          <p:nvPr>
            <p:ph type="title"/>
          </p:nvPr>
        </p:nvSpPr>
        <p:spPr/>
        <p:txBody>
          <a:bodyPr/>
          <a:lstStyle/>
          <a:p>
            <a:r>
              <a:rPr lang="en-US"/>
              <a:t>Familiar Spark notebook experience</a:t>
            </a:r>
            <a:endParaRPr lang="en-DK" dirty="0"/>
          </a:p>
        </p:txBody>
      </p:sp>
      <p:pic>
        <p:nvPicPr>
          <p:cNvPr id="4" name="Picture 3">
            <a:extLst>
              <a:ext uri="{FF2B5EF4-FFF2-40B4-BE49-F238E27FC236}">
                <a16:creationId xmlns:a16="http://schemas.microsoft.com/office/drawing/2014/main" id="{75AD989F-DE69-3B2E-8F9B-0743601F026A}"/>
              </a:ext>
            </a:extLst>
          </p:cNvPr>
          <p:cNvPicPr>
            <a:picLocks noChangeAspect="1"/>
          </p:cNvPicPr>
          <p:nvPr/>
        </p:nvPicPr>
        <p:blipFill>
          <a:blip r:embed="rId2"/>
          <a:stretch>
            <a:fillRect/>
          </a:stretch>
        </p:blipFill>
        <p:spPr>
          <a:xfrm>
            <a:off x="607809" y="1715128"/>
            <a:ext cx="9658421" cy="1042995"/>
          </a:xfrm>
          <a:prstGeom prst="rect">
            <a:avLst/>
          </a:prstGeom>
        </p:spPr>
      </p:pic>
      <p:sp>
        <p:nvSpPr>
          <p:cNvPr id="5" name="TextBox 4">
            <a:extLst>
              <a:ext uri="{FF2B5EF4-FFF2-40B4-BE49-F238E27FC236}">
                <a16:creationId xmlns:a16="http://schemas.microsoft.com/office/drawing/2014/main" id="{0419753E-B0E6-BC8E-2288-529E108F9446}"/>
              </a:ext>
            </a:extLst>
          </p:cNvPr>
          <p:cNvSpPr txBox="1"/>
          <p:nvPr/>
        </p:nvSpPr>
        <p:spPr>
          <a:xfrm>
            <a:off x="607809" y="3220876"/>
            <a:ext cx="8669541" cy="2585323"/>
          </a:xfrm>
          <a:prstGeom prst="rect">
            <a:avLst/>
          </a:prstGeom>
          <a:noFill/>
        </p:spPr>
        <p:txBody>
          <a:bodyPr wrap="square" rtlCol="0">
            <a:spAutoFit/>
          </a:bodyPr>
          <a:lstStyle/>
          <a:p>
            <a:r>
              <a:rPr lang="en-US" dirty="0"/>
              <a:t>Use your language of choice. Choose between</a:t>
            </a:r>
          </a:p>
          <a:p>
            <a:pPr marL="285750" indent="-285750">
              <a:buFont typeface="Arial" panose="020B0604020202020204" pitchFamily="34" charset="0"/>
              <a:buChar char="•"/>
            </a:pPr>
            <a:r>
              <a:rPr lang="en-US" dirty="0" err="1"/>
              <a:t>PySpark</a:t>
            </a:r>
            <a:r>
              <a:rPr lang="en-US" dirty="0"/>
              <a:t> (Python)</a:t>
            </a:r>
          </a:p>
          <a:p>
            <a:pPr marL="285750" indent="-285750">
              <a:buFont typeface="Arial" panose="020B0604020202020204" pitchFamily="34" charset="0"/>
              <a:buChar char="•"/>
            </a:pPr>
            <a:r>
              <a:rPr lang="en-US" dirty="0"/>
              <a:t>Spark (Scala)</a:t>
            </a:r>
          </a:p>
          <a:p>
            <a:pPr marL="285750" indent="-285750">
              <a:buFont typeface="Arial" panose="020B0604020202020204" pitchFamily="34" charset="0"/>
              <a:buChar char="•"/>
            </a:pPr>
            <a:r>
              <a:rPr lang="en-US" dirty="0"/>
              <a:t>Spark SQL</a:t>
            </a:r>
          </a:p>
          <a:p>
            <a:pPr marL="285750" indent="-285750">
              <a:buFont typeface="Arial" panose="020B0604020202020204" pitchFamily="34" charset="0"/>
              <a:buChar char="•"/>
            </a:pPr>
            <a:r>
              <a:rPr lang="en-US" dirty="0" err="1"/>
              <a:t>SparkR</a:t>
            </a:r>
            <a:r>
              <a:rPr lang="en-US" dirty="0"/>
              <a:t> (R)</a:t>
            </a:r>
          </a:p>
          <a:p>
            <a:pPr marL="285750" indent="-285750">
              <a:buFont typeface="Arial" panose="020B0604020202020204" pitchFamily="34" charset="0"/>
              <a:buChar char="•"/>
            </a:pPr>
            <a:endParaRPr lang="en-US" dirty="0"/>
          </a:p>
          <a:p>
            <a:r>
              <a:rPr lang="en-US" dirty="0"/>
              <a:t>Add comments, visuals, interactive elements alongside your code.</a:t>
            </a:r>
          </a:p>
          <a:p>
            <a:endParaRPr lang="en-US" dirty="0"/>
          </a:p>
          <a:p>
            <a:r>
              <a:rPr lang="en-US" dirty="0"/>
              <a:t>Used for both data engineering and data science (more on that later).</a:t>
            </a:r>
          </a:p>
        </p:txBody>
      </p:sp>
    </p:spTree>
    <p:extLst>
      <p:ext uri="{BB962C8B-B14F-4D97-AF65-F5344CB8AC3E}">
        <p14:creationId xmlns:p14="http://schemas.microsoft.com/office/powerpoint/2010/main" val="33509781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9084871-8338-C636-87FA-62CAB59C4274}"/>
              </a:ext>
            </a:extLst>
          </p:cNvPr>
          <p:cNvSpPr>
            <a:spLocks noGrp="1"/>
          </p:cNvSpPr>
          <p:nvPr>
            <p:ph type="title"/>
          </p:nvPr>
        </p:nvSpPr>
        <p:spPr>
          <a:xfrm>
            <a:off x="588263" y="457200"/>
            <a:ext cx="11018520" cy="553998"/>
          </a:xfrm>
        </p:spPr>
        <p:txBody>
          <a:bodyPr/>
          <a:lstStyle/>
          <a:p>
            <a:r>
              <a:rPr lang="en-US" dirty="0"/>
              <a:t>Start up times</a:t>
            </a:r>
          </a:p>
        </p:txBody>
      </p:sp>
      <p:sp>
        <p:nvSpPr>
          <p:cNvPr id="10" name="Rectangle 9">
            <a:extLst>
              <a:ext uri="{FF2B5EF4-FFF2-40B4-BE49-F238E27FC236}">
                <a16:creationId xmlns:a16="http://schemas.microsoft.com/office/drawing/2014/main" id="{BFF0F4BF-0FAF-EBC4-2ADF-6DDD310E3E0D}"/>
              </a:ext>
              <a:ext uri="{C183D7F6-B498-43B3-948B-1728B52AA6E4}">
                <adec:decorative xmlns:adec="http://schemas.microsoft.com/office/drawing/2017/decorative" val="1"/>
              </a:ext>
            </a:extLst>
          </p:cNvPr>
          <p:cNvSpPr/>
          <p:nvPr/>
        </p:nvSpPr>
        <p:spPr>
          <a:xfrm>
            <a:off x="5581227" y="2390987"/>
            <a:ext cx="5666628" cy="3192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050" name="Picture 2">
            <a:extLst>
              <a:ext uri="{FF2B5EF4-FFF2-40B4-BE49-F238E27FC236}">
                <a16:creationId xmlns:a16="http://schemas.microsoft.com/office/drawing/2014/main" id="{6A508DD4-55CD-4E06-AD0A-3A055BA4B4F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817" y="2261616"/>
            <a:ext cx="7165834" cy="371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E4B62C-70CF-CF28-F7B6-4769DE017CC8}"/>
              </a:ext>
            </a:extLst>
          </p:cNvPr>
          <p:cNvSpPr txBox="1"/>
          <p:nvPr/>
        </p:nvSpPr>
        <p:spPr>
          <a:xfrm>
            <a:off x="588263" y="1465181"/>
            <a:ext cx="4053840" cy="437042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Get started with running Spark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in a matter of seconds</a:t>
            </a:r>
            <a:endParaRPr kumimoji="0" lang="en-US" sz="1400" b="0" i="0" u="none" strike="noStrike" kern="1200" cap="none" spc="0" normalizeH="0" baseline="0" noProof="0" dirty="0">
              <a:ln>
                <a:noFill/>
              </a:ln>
              <a:solidFill>
                <a:prstClr val="black"/>
              </a:solidFill>
              <a:effectLst/>
              <a:uLnTx/>
              <a:uFillTx/>
              <a:latin typeface="Jost* 300 Light" pitchFamily="2" charset="0"/>
              <a:ea typeface="Jost* 300 Light" pitchFamily="2" charset="0"/>
              <a:cs typeface="+mn-cs"/>
            </a:endParaRP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Starter pools come pre-wired to Fabric workspaces meaning users can get started running Spark with no cluster setup necessary </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Starter pools are kept ‘live’, meaning they provide Spark sessions within 10-15 seconds</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High concurrency mode enables users to share  Spark sessions across multiple notebooks</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Attaching a notebook to an existing session results in lightning-fast session start up speed &lt;5 seconds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Just announced:</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High concurrency mode support will be available for notebooks in pipelines</a:t>
            </a:r>
          </a:p>
        </p:txBody>
      </p:sp>
      <p:pic>
        <p:nvPicPr>
          <p:cNvPr id="9" name="Picture Placeholder 4" descr="screenshot gif">
            <a:extLst>
              <a:ext uri="{FF2B5EF4-FFF2-40B4-BE49-F238E27FC236}">
                <a16:creationId xmlns:a16="http://schemas.microsoft.com/office/drawing/2014/main" id="{76C7EFA5-C66C-CFB5-FBE9-46E5EE25E4AB}"/>
              </a:ext>
            </a:extLst>
          </p:cNvPr>
          <p:cNvPicPr>
            <a:picLocks noChangeAspect="1"/>
          </p:cNvPicPr>
          <p:nvPr/>
        </p:nvPicPr>
        <p:blipFill rotWithShape="1">
          <a:blip r:embed="rId4">
            <a:extLst>
              <a:ext uri="{28A0092B-C50C-407E-A947-70E740481C1C}">
                <a14:useLocalDpi xmlns:a14="http://schemas.microsoft.com/office/drawing/2010/main" val="0"/>
              </a:ext>
            </a:extLst>
          </a:blip>
          <a:srcRect t="-1" r="-37" b="-129"/>
          <a:stretch/>
        </p:blipFill>
        <p:spPr>
          <a:xfrm>
            <a:off x="5669389" y="2452114"/>
            <a:ext cx="5556690" cy="3131822"/>
          </a:xfrm>
          <a:prstGeom prst="rect">
            <a:avLst/>
          </a:prstGeom>
        </p:spPr>
      </p:pic>
      <p:pic>
        <p:nvPicPr>
          <p:cNvPr id="7" name="Picture 6" descr="screenshot gif">
            <a:extLst>
              <a:ext uri="{FF2B5EF4-FFF2-40B4-BE49-F238E27FC236}">
                <a16:creationId xmlns:a16="http://schemas.microsoft.com/office/drawing/2014/main" id="{7CFC308C-7549-C404-9184-0A06C0400ECC}"/>
              </a:ext>
            </a:extLst>
          </p:cNvPr>
          <p:cNvPicPr>
            <a:picLocks noChangeAspect="1"/>
          </p:cNvPicPr>
          <p:nvPr/>
        </p:nvPicPr>
        <p:blipFill rotWithShape="1">
          <a:blip r:embed="rId5">
            <a:extLst>
              <a:ext uri="{28A0092B-C50C-407E-A947-70E740481C1C}">
                <a14:useLocalDpi xmlns:a14="http://schemas.microsoft.com/office/drawing/2010/main" val="0"/>
              </a:ext>
            </a:extLst>
          </a:blip>
          <a:srcRect t="17724" b="3282"/>
          <a:stretch/>
        </p:blipFill>
        <p:spPr>
          <a:xfrm>
            <a:off x="5645631" y="2578608"/>
            <a:ext cx="5602224" cy="2907792"/>
          </a:xfrm>
          <a:prstGeom prst="rect">
            <a:avLst/>
          </a:prstGeom>
        </p:spPr>
      </p:pic>
      <p:sp>
        <p:nvSpPr>
          <p:cNvPr id="12" name="Rounded Rectangle 18" descr="Public preview&#10;">
            <a:extLst>
              <a:ext uri="{FF2B5EF4-FFF2-40B4-BE49-F238E27FC236}">
                <a16:creationId xmlns:a16="http://schemas.microsoft.com/office/drawing/2014/main" id="{4B7C4251-DC92-A1DE-1911-58190F56F166}"/>
              </a:ext>
            </a:extLst>
          </p:cNvPr>
          <p:cNvSpPr/>
          <p:nvPr/>
        </p:nvSpPr>
        <p:spPr bwMode="auto">
          <a:xfrm>
            <a:off x="9638291" y="358491"/>
            <a:ext cx="2153659" cy="522000"/>
          </a:xfrm>
          <a:prstGeom prst="roundRect">
            <a:avLst>
              <a:gd name="adj" fmla="val 50000"/>
            </a:avLst>
          </a:prstGeom>
          <a:gradFill flip="none" rotWithShape="1">
            <a:gsLst>
              <a:gs pos="35000">
                <a:schemeClr val="accent3"/>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Public preview</a:t>
            </a:r>
          </a:p>
        </p:txBody>
      </p:sp>
      <p:sp>
        <p:nvSpPr>
          <p:cNvPr id="2" name="Rectangle 1">
            <a:extLst>
              <a:ext uri="{FF2B5EF4-FFF2-40B4-BE49-F238E27FC236}">
                <a16:creationId xmlns:a16="http://schemas.microsoft.com/office/drawing/2014/main" id="{2FCBD476-59AD-6EBE-286A-A9B43E8D33FB}"/>
              </a:ext>
            </a:extLst>
          </p:cNvPr>
          <p:cNvSpPr/>
          <p:nvPr/>
        </p:nvSpPr>
        <p:spPr bwMode="auto">
          <a:xfrm>
            <a:off x="9693823" y="-498924"/>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 Slide (09:36)</a:t>
            </a:r>
          </a:p>
        </p:txBody>
      </p:sp>
    </p:spTree>
    <p:extLst>
      <p:ext uri="{BB962C8B-B14F-4D97-AF65-F5344CB8AC3E}">
        <p14:creationId xmlns:p14="http://schemas.microsoft.com/office/powerpoint/2010/main" val="429944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xit" presetSubtype="0" fill="hold" nodeType="withEffect">
                                  <p:stCondLst>
                                    <p:cond delay="0"/>
                                  </p:stCondLst>
                                  <p:childTnLst>
                                    <p:set>
                                      <p:cBhvr>
                                        <p:cTn id="9" dur="1" fill="hold">
                                          <p:stCondLst>
                                            <p:cond delay="0"/>
                                          </p:stCondLst>
                                        </p:cTn>
                                        <p:tgtEl>
                                          <p:spTgt spid="9"/>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4F72A-1071-E3C6-7F1F-B16894D55EBE}"/>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B0CB959-B126-E4FF-993A-43CFBE08A9FC}"/>
              </a:ext>
            </a:extLst>
          </p:cNvPr>
          <p:cNvSpPr>
            <a:spLocks noGrp="1"/>
          </p:cNvSpPr>
          <p:nvPr>
            <p:ph type="body" sz="quarter" idx="11"/>
          </p:nvPr>
        </p:nvSpPr>
        <p:spPr/>
        <p:txBody>
          <a:bodyPr/>
          <a:lstStyle/>
          <a:p>
            <a:r>
              <a:rPr lang="en-US"/>
              <a:t>Dataflows Gen 2</a:t>
            </a:r>
          </a:p>
        </p:txBody>
      </p:sp>
      <p:sp>
        <p:nvSpPr>
          <p:cNvPr id="4" name="Title 3">
            <a:extLst>
              <a:ext uri="{FF2B5EF4-FFF2-40B4-BE49-F238E27FC236}">
                <a16:creationId xmlns:a16="http://schemas.microsoft.com/office/drawing/2014/main" id="{3B2175B9-EF7D-37BD-C0DE-3424EF41B400}"/>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a:t>Section title two </a:t>
            </a:r>
          </a:p>
        </p:txBody>
      </p:sp>
    </p:spTree>
    <p:extLst>
      <p:ext uri="{BB962C8B-B14F-4D97-AF65-F5344CB8AC3E}">
        <p14:creationId xmlns:p14="http://schemas.microsoft.com/office/powerpoint/2010/main" val="117249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69767" y="290448"/>
            <a:ext cx="11654022" cy="899396"/>
          </a:xfrm>
          <a:prstGeom prst="rect">
            <a:avLst/>
          </a:prstGeom>
        </p:spPr>
        <p:txBody>
          <a:bodyPr vert="horz" wrap="square" lIns="146263" tIns="91414" rIns="146263" bIns="9141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marL="0" marR="0" lvl="0" indent="0" algn="ctr" defTabSz="914111"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w="3175">
                  <a:noFill/>
                </a:ln>
                <a:solidFill>
                  <a:srgbClr val="117865"/>
                </a:solidFill>
                <a:effectLst/>
                <a:uLnTx/>
                <a:uFillTx/>
                <a:latin typeface="Franklin Gothic Medium Cond" panose="020B0606030402020204" pitchFamily="34" charset="0"/>
                <a:ea typeface="+mn-ea"/>
                <a:cs typeface="Segoe UI" pitchFamily="34" charset="0"/>
              </a:rPr>
              <a:t>Dataflows Gen2</a:t>
            </a:r>
          </a:p>
        </p:txBody>
      </p:sp>
      <p:sp>
        <p:nvSpPr>
          <p:cNvPr id="4" name="TextBox 3">
            <a:extLst>
              <a:ext uri="{FF2B5EF4-FFF2-40B4-BE49-F238E27FC236}">
                <a16:creationId xmlns:a16="http://schemas.microsoft.com/office/drawing/2014/main" id="{D4917F3F-DCCF-4C8F-B2BF-8DFC2DD1037A}"/>
              </a:ext>
            </a:extLst>
          </p:cNvPr>
          <p:cNvSpPr txBox="1"/>
          <p:nvPr/>
        </p:nvSpPr>
        <p:spPr>
          <a:xfrm>
            <a:off x="455377" y="2731382"/>
            <a:ext cx="2720352" cy="247447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71717"/>
                </a:solidFill>
                <a:effectLst/>
                <a:uLnTx/>
                <a:uFillTx/>
                <a:latin typeface="Segoe UI"/>
                <a:ea typeface="+mn-ea"/>
                <a:cs typeface="Segoe UI"/>
              </a:rPr>
              <a:t>Dataflows are a self-service, cloud-based, data preparation technology. </a:t>
            </a:r>
            <a:endParaRPr kumimoji="0" lang="en-US" sz="1961"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a:ln>
                  <a:noFill/>
                </a:ln>
                <a:solidFill>
                  <a:prstClr val="white">
                    <a:lumMod val="65000"/>
                  </a:prstClr>
                </a:solidFill>
                <a:effectLst/>
                <a:uLnTx/>
                <a:uFillTx/>
                <a:latin typeface="Segoe UI"/>
                <a:ea typeface="+mn-ea"/>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2353" y="4741821"/>
            <a:ext cx="1196319" cy="1196319"/>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18062" y="3409263"/>
            <a:ext cx="896539" cy="1181959"/>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625719" y="2326454"/>
            <a:ext cx="2720353" cy="348615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528672" y="2852937"/>
            <a:ext cx="993090"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414602" y="5372219"/>
            <a:ext cx="114481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414602" y="4049409"/>
            <a:ext cx="114481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AF931C37-F8DF-7B0C-75F9-C112210F1DF5}"/>
              </a:ext>
            </a:extLst>
          </p:cNvPr>
          <p:cNvSpPr txBox="1"/>
          <p:nvPr/>
        </p:nvSpPr>
        <p:spPr>
          <a:xfrm>
            <a:off x="5620628" y="2094305"/>
            <a:ext cx="2717896" cy="1509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Staged in the Fabric warehouse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8784" y="2225558"/>
            <a:ext cx="1163679" cy="1163679"/>
          </a:xfrm>
          <a:prstGeom prst="rect">
            <a:avLst/>
          </a:prstGeom>
        </p:spPr>
      </p:pic>
      <p:grpSp>
        <p:nvGrpSpPr>
          <p:cNvPr id="22" name="Group 21">
            <a:extLst>
              <a:ext uri="{FF2B5EF4-FFF2-40B4-BE49-F238E27FC236}">
                <a16:creationId xmlns:a16="http://schemas.microsoft.com/office/drawing/2014/main" id="{728004D1-75AA-6D84-D5BB-5F42089FA495}"/>
              </a:ext>
            </a:extLst>
          </p:cNvPr>
          <p:cNvGrpSpPr/>
          <p:nvPr/>
        </p:nvGrpSpPr>
        <p:grpSpPr>
          <a:xfrm>
            <a:off x="5838999" y="2389245"/>
            <a:ext cx="979016" cy="1003861"/>
            <a:chOff x="5838999" y="2389245"/>
            <a:chExt cx="979016" cy="1003861"/>
          </a:xfrm>
        </p:grpSpPr>
        <p:grpSp>
          <p:nvGrpSpPr>
            <p:cNvPr id="1087" name="Group 1086">
              <a:extLst>
                <a:ext uri="{FF2B5EF4-FFF2-40B4-BE49-F238E27FC236}">
                  <a16:creationId xmlns:a16="http://schemas.microsoft.com/office/drawing/2014/main" id="{DA966F6E-EC5F-860E-5BDA-D9FA8A2EE0CE}"/>
                </a:ext>
              </a:extLst>
            </p:cNvPr>
            <p:cNvGrpSpPr/>
            <p:nvPr/>
          </p:nvGrpSpPr>
          <p:grpSpPr>
            <a:xfrm>
              <a:off x="5838999" y="2389245"/>
              <a:ext cx="979016" cy="1003861"/>
              <a:chOff x="5955323" y="2436792"/>
              <a:chExt cx="998520" cy="1023860"/>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147818" y="2436792"/>
                <a:ext cx="806025"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A / Bronze</a:t>
                </a:r>
              </a:p>
            </p:txBody>
          </p:sp>
        </p:grpSp>
        <p:pic>
          <p:nvPicPr>
            <p:cNvPr id="11" name="Graphic 10">
              <a:extLst>
                <a:ext uri="{FF2B5EF4-FFF2-40B4-BE49-F238E27FC236}">
                  <a16:creationId xmlns:a16="http://schemas.microsoft.com/office/drawing/2014/main" id="{323B3435-1C60-A7F6-6EF7-9F179B644F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215" y="2728107"/>
              <a:ext cx="488796" cy="504071"/>
            </a:xfrm>
            <a:prstGeom prst="rect">
              <a:avLst/>
            </a:prstGeom>
          </p:spPr>
        </p:pic>
      </p:grpSp>
      <p:grpSp>
        <p:nvGrpSpPr>
          <p:cNvPr id="23" name="Group 22">
            <a:extLst>
              <a:ext uri="{FF2B5EF4-FFF2-40B4-BE49-F238E27FC236}">
                <a16:creationId xmlns:a16="http://schemas.microsoft.com/office/drawing/2014/main" id="{7A619E80-8189-9946-3A95-726D0B798C54}"/>
              </a:ext>
            </a:extLst>
          </p:cNvPr>
          <p:cNvGrpSpPr/>
          <p:nvPr/>
        </p:nvGrpSpPr>
        <p:grpSpPr>
          <a:xfrm>
            <a:off x="5839003" y="2389245"/>
            <a:ext cx="2255091" cy="2150923"/>
            <a:chOff x="5839003" y="2389245"/>
            <a:chExt cx="2255091" cy="2150923"/>
          </a:xfrm>
        </p:grpSpPr>
        <p:grpSp>
          <p:nvGrpSpPr>
            <p:cNvPr id="1086" name="Group 1085">
              <a:extLst>
                <a:ext uri="{FF2B5EF4-FFF2-40B4-BE49-F238E27FC236}">
                  <a16:creationId xmlns:a16="http://schemas.microsoft.com/office/drawing/2014/main" id="{BD769A70-F290-2C3C-5E7C-335765FD378B}"/>
                </a:ext>
              </a:extLst>
            </p:cNvPr>
            <p:cNvGrpSpPr/>
            <p:nvPr/>
          </p:nvGrpSpPr>
          <p:grpSpPr>
            <a:xfrm>
              <a:off x="5839003" y="2389245"/>
              <a:ext cx="2255091" cy="2150923"/>
              <a:chOff x="5955354" y="2436793"/>
              <a:chExt cx="2300024" cy="2193774"/>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54" y="2566358"/>
                <a:ext cx="2300024" cy="2064209"/>
                <a:chOff x="5955354" y="2566358"/>
                <a:chExt cx="2300024" cy="2064209"/>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54" y="3739613"/>
                  <a:ext cx="998520" cy="890954"/>
                  <a:chOff x="5955354" y="2564693"/>
                  <a:chExt cx="998520" cy="890954"/>
                </a:xfrm>
              </p:grpSpPr>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54" y="2564693"/>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506844" y="2436793"/>
                <a:ext cx="747167"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B / Silver</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230211" y="3612751"/>
                <a:ext cx="719374"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C / Gold</a:t>
                </a:r>
              </a:p>
            </p:txBody>
          </p:sp>
        </p:grpSp>
        <p:pic>
          <p:nvPicPr>
            <p:cNvPr id="18" name="Graphic 17">
              <a:extLst>
                <a:ext uri="{FF2B5EF4-FFF2-40B4-BE49-F238E27FC236}">
                  <a16:creationId xmlns:a16="http://schemas.microsoft.com/office/drawing/2014/main" id="{346D1C4C-9342-E7A2-E949-F1A7279352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8296" y="2713843"/>
              <a:ext cx="488796" cy="504071"/>
            </a:xfrm>
            <a:prstGeom prst="rect">
              <a:avLst/>
            </a:prstGeom>
          </p:spPr>
        </p:pic>
        <p:pic>
          <p:nvPicPr>
            <p:cNvPr id="20" name="Graphic 19">
              <a:extLst>
                <a:ext uri="{FF2B5EF4-FFF2-40B4-BE49-F238E27FC236}">
                  <a16:creationId xmlns:a16="http://schemas.microsoft.com/office/drawing/2014/main" id="{C0381AAF-5E9F-32DA-80F6-179C14F354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7035" y="3886893"/>
              <a:ext cx="488796" cy="504071"/>
            </a:xfrm>
            <a:prstGeom prst="rect">
              <a:avLst/>
            </a:prstGeom>
          </p:spPr>
        </p:pic>
      </p:grpSp>
      <p:grpSp>
        <p:nvGrpSpPr>
          <p:cNvPr id="25" name="Group 24">
            <a:extLst>
              <a:ext uri="{FF2B5EF4-FFF2-40B4-BE49-F238E27FC236}">
                <a16:creationId xmlns:a16="http://schemas.microsoft.com/office/drawing/2014/main" id="{F7966753-9554-05AB-5DCB-55D420A5052B}"/>
              </a:ext>
            </a:extLst>
          </p:cNvPr>
          <p:cNvGrpSpPr/>
          <p:nvPr/>
        </p:nvGrpSpPr>
        <p:grpSpPr>
          <a:xfrm>
            <a:off x="5829950" y="4608084"/>
            <a:ext cx="2284318" cy="1007533"/>
            <a:chOff x="5829950" y="4608084"/>
            <a:chExt cx="2284318" cy="1007533"/>
          </a:xfrm>
        </p:grpSpPr>
        <p:grpSp>
          <p:nvGrpSpPr>
            <p:cNvPr id="1077" name="Group 1076">
              <a:extLst>
                <a:ext uri="{FF2B5EF4-FFF2-40B4-BE49-F238E27FC236}">
                  <a16:creationId xmlns:a16="http://schemas.microsoft.com/office/drawing/2014/main" id="{A5915ECB-6D1E-EA73-4AD7-776EC9F33C30}"/>
                </a:ext>
              </a:extLst>
            </p:cNvPr>
            <p:cNvGrpSpPr/>
            <p:nvPr/>
          </p:nvGrpSpPr>
          <p:grpSpPr>
            <a:xfrm>
              <a:off x="5829950" y="4608084"/>
              <a:ext cx="2284318" cy="1007533"/>
              <a:chOff x="5946094" y="4699838"/>
              <a:chExt cx="2329826" cy="102760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870455" y="4699838"/>
                <a:ext cx="405465"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pic>
          <p:nvPicPr>
            <p:cNvPr id="21" name="Graphic 20">
              <a:extLst>
                <a:ext uri="{FF2B5EF4-FFF2-40B4-BE49-F238E27FC236}">
                  <a16:creationId xmlns:a16="http://schemas.microsoft.com/office/drawing/2014/main" id="{1F442B70-4AAA-CA67-D108-EE9EE3D6FB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5796" y="4961646"/>
              <a:ext cx="488796" cy="504071"/>
            </a:xfrm>
            <a:prstGeom prst="rect">
              <a:avLst/>
            </a:prstGeom>
          </p:spPr>
        </p:pic>
      </p:grpSp>
      <p:grpSp>
        <p:nvGrpSpPr>
          <p:cNvPr id="1055" name="Group 1054">
            <a:extLst>
              <a:ext uri="{FF2B5EF4-FFF2-40B4-BE49-F238E27FC236}">
                <a16:creationId xmlns:a16="http://schemas.microsoft.com/office/drawing/2014/main" id="{3B3DACA6-7E9B-9EAD-334B-2E2C42BC01EA}"/>
              </a:ext>
            </a:extLst>
          </p:cNvPr>
          <p:cNvGrpSpPr/>
          <p:nvPr/>
        </p:nvGrpSpPr>
        <p:grpSpPr>
          <a:xfrm>
            <a:off x="8389127" y="3849987"/>
            <a:ext cx="3016649" cy="1762709"/>
            <a:chOff x="8389127" y="3849987"/>
            <a:chExt cx="3016649" cy="1762709"/>
          </a:xfrm>
        </p:grpSpPr>
        <p:grpSp>
          <p:nvGrpSpPr>
            <p:cNvPr id="1041" name="Group 1040">
              <a:extLst>
                <a:ext uri="{FF2B5EF4-FFF2-40B4-BE49-F238E27FC236}">
                  <a16:creationId xmlns:a16="http://schemas.microsoft.com/office/drawing/2014/main" id="{B9F4CC5D-44F4-AA21-AF29-F9BF29C8C1DC}"/>
                </a:ext>
              </a:extLst>
            </p:cNvPr>
            <p:cNvGrpSpPr/>
            <p:nvPr/>
          </p:nvGrpSpPr>
          <p:grpSpPr>
            <a:xfrm>
              <a:off x="8389127" y="3849987"/>
              <a:ext cx="3016649" cy="1762709"/>
              <a:chOff x="8389127" y="3849987"/>
              <a:chExt cx="3016649" cy="1762709"/>
            </a:xfrm>
          </p:grpSpPr>
          <p:sp>
            <p:nvSpPr>
              <p:cNvPr id="32" name="TextBox 31">
                <a:extLst>
                  <a:ext uri="{FF2B5EF4-FFF2-40B4-BE49-F238E27FC236}">
                    <a16:creationId xmlns:a16="http://schemas.microsoft.com/office/drawing/2014/main" id="{B819D3EA-3F54-2C15-CF89-BEEF4BB43390}"/>
                  </a:ext>
                </a:extLst>
              </p:cNvPr>
              <p:cNvSpPr txBox="1"/>
              <p:nvPr/>
            </p:nvSpPr>
            <p:spPr>
              <a:xfrm>
                <a:off x="8559352" y="3849987"/>
                <a:ext cx="147508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Write to a destination</a:t>
                </a:r>
              </a:p>
            </p:txBody>
          </p:sp>
          <p:grpSp>
            <p:nvGrpSpPr>
              <p:cNvPr id="38" name="Group 37">
                <a:extLst>
                  <a:ext uri="{FF2B5EF4-FFF2-40B4-BE49-F238E27FC236}">
                    <a16:creationId xmlns:a16="http://schemas.microsoft.com/office/drawing/2014/main" id="{551B4964-1ED3-1E02-E557-6C8FD113E808}"/>
                  </a:ext>
                </a:extLst>
              </p:cNvPr>
              <p:cNvGrpSpPr/>
              <p:nvPr/>
            </p:nvGrpSpPr>
            <p:grpSpPr>
              <a:xfrm>
                <a:off x="8389127" y="4112895"/>
                <a:ext cx="3016649" cy="1499801"/>
                <a:chOff x="8561226" y="2139721"/>
                <a:chExt cx="3076745" cy="1529680"/>
              </a:xfrm>
            </p:grpSpPr>
            <p:sp>
              <p:nvSpPr>
                <p:cNvPr id="63" name="Rectangle 62">
                  <a:extLst>
                    <a:ext uri="{FF2B5EF4-FFF2-40B4-BE49-F238E27FC236}">
                      <a16:creationId xmlns:a16="http://schemas.microsoft.com/office/drawing/2014/main" id="{57A3CD2C-0FB3-698E-E29A-2DCDDB5FC2A3}"/>
                    </a:ext>
                  </a:extLst>
                </p:cNvPr>
                <p:cNvSpPr/>
                <p:nvPr/>
              </p:nvSpPr>
              <p:spPr bwMode="auto">
                <a:xfrm>
                  <a:off x="8831832"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5" name="Rectangle 1024">
                  <a:extLst>
                    <a:ext uri="{FF2B5EF4-FFF2-40B4-BE49-F238E27FC236}">
                      <a16:creationId xmlns:a16="http://schemas.microsoft.com/office/drawing/2014/main" id="{93D970CD-7A16-F0FA-961F-23B804FC2B78}"/>
                    </a:ext>
                  </a:extLst>
                </p:cNvPr>
                <p:cNvSpPr/>
                <p:nvPr/>
              </p:nvSpPr>
              <p:spPr bwMode="auto">
                <a:xfrm>
                  <a:off x="9821594"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6" name="Rectangle 1025">
                  <a:extLst>
                    <a:ext uri="{FF2B5EF4-FFF2-40B4-BE49-F238E27FC236}">
                      <a16:creationId xmlns:a16="http://schemas.microsoft.com/office/drawing/2014/main" id="{66D56543-68E9-34BB-6219-752AA151FA55}"/>
                    </a:ext>
                  </a:extLst>
                </p:cNvPr>
                <p:cNvSpPr/>
                <p:nvPr/>
              </p:nvSpPr>
              <p:spPr bwMode="auto">
                <a:xfrm>
                  <a:off x="10811356" y="2372750"/>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7" name="TextBox 1026">
                  <a:extLst>
                    <a:ext uri="{FF2B5EF4-FFF2-40B4-BE49-F238E27FC236}">
                      <a16:creationId xmlns:a16="http://schemas.microsoft.com/office/drawing/2014/main" id="{AE2788AB-B5B7-579F-B36A-9C7279C557EA}"/>
                    </a:ext>
                  </a:extLst>
                </p:cNvPr>
                <p:cNvSpPr txBox="1"/>
                <p:nvPr/>
              </p:nvSpPr>
              <p:spPr>
                <a:xfrm>
                  <a:off x="8831832" y="2139721"/>
                  <a:ext cx="604927"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err="1">
                      <a:ln>
                        <a:noFill/>
                      </a:ln>
                      <a:solidFill>
                        <a:prstClr val="black"/>
                      </a:solidFill>
                      <a:effectLst/>
                      <a:uLnTx/>
                      <a:uFillTx/>
                      <a:latin typeface="Calibri" panose="020F0502020204030204"/>
                      <a:ea typeface="+mn-ea"/>
                      <a:cs typeface="+mn-cs"/>
                    </a:rPr>
                    <a:t>Lakehouses</a:t>
                  </a:r>
                  <a:endParaRPr kumimoji="0" lang="en-US" sz="98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9" name="TextBox 1028">
                  <a:extLst>
                    <a:ext uri="{FF2B5EF4-FFF2-40B4-BE49-F238E27FC236}">
                      <a16:creationId xmlns:a16="http://schemas.microsoft.com/office/drawing/2014/main" id="{158CEC18-4D05-9FD3-6ABE-B51759B8E9C7}"/>
                    </a:ext>
                  </a:extLst>
                </p:cNvPr>
                <p:cNvSpPr txBox="1"/>
                <p:nvPr/>
              </p:nvSpPr>
              <p:spPr>
                <a:xfrm>
                  <a:off x="9830522" y="2144847"/>
                  <a:ext cx="452878"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Datasets</a:t>
                  </a:r>
                </a:p>
              </p:txBody>
            </p:sp>
            <p:sp>
              <p:nvSpPr>
                <p:cNvPr id="1031" name="TextBox 1030">
                  <a:extLst>
                    <a:ext uri="{FF2B5EF4-FFF2-40B4-BE49-F238E27FC236}">
                      <a16:creationId xmlns:a16="http://schemas.microsoft.com/office/drawing/2014/main" id="{935EF734-84C1-AE1E-10B4-765409369D95}"/>
                    </a:ext>
                  </a:extLst>
                </p:cNvPr>
                <p:cNvSpPr txBox="1"/>
                <p:nvPr/>
              </p:nvSpPr>
              <p:spPr>
                <a:xfrm>
                  <a:off x="10811356" y="2141432"/>
                  <a:ext cx="405465"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Reports</a:t>
                  </a:r>
                </a:p>
              </p:txBody>
            </p:sp>
            <p:cxnSp>
              <p:nvCxnSpPr>
                <p:cNvPr id="1032" name="Straight Arrow Connector 1031">
                  <a:extLst>
                    <a:ext uri="{FF2B5EF4-FFF2-40B4-BE49-F238E27FC236}">
                      <a16:creationId xmlns:a16="http://schemas.microsoft.com/office/drawing/2014/main" id="{EBD2534F-695E-5640-E54F-1F9F06B6434A}"/>
                    </a:ext>
                  </a:extLst>
                </p:cNvPr>
                <p:cNvCxnSpPr>
                  <a:cxnSpLocks/>
                </p:cNvCxnSpPr>
                <p:nvPr/>
              </p:nvCxnSpPr>
              <p:spPr>
                <a:xfrm>
                  <a:off x="8561226" y="3021074"/>
                  <a:ext cx="251178" cy="2"/>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grpSp>
        <p:pic>
          <p:nvPicPr>
            <p:cNvPr id="1037" name="Graphic 1036">
              <a:extLst>
                <a:ext uri="{FF2B5EF4-FFF2-40B4-BE49-F238E27FC236}">
                  <a16:creationId xmlns:a16="http://schemas.microsoft.com/office/drawing/2014/main" id="{12F38065-6A18-5CF9-8A16-2E4FE4EB26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98484" y="4669556"/>
              <a:ext cx="665019" cy="685800"/>
            </a:xfrm>
            <a:prstGeom prst="rect">
              <a:avLst/>
            </a:prstGeom>
          </p:spPr>
        </p:pic>
        <p:pic>
          <p:nvPicPr>
            <p:cNvPr id="1043" name="Graphic 1042">
              <a:extLst>
                <a:ext uri="{FF2B5EF4-FFF2-40B4-BE49-F238E27FC236}">
                  <a16:creationId xmlns:a16="http://schemas.microsoft.com/office/drawing/2014/main" id="{27A2671B-D2E4-C6DA-DEA5-E46BA69416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172" y="4608084"/>
              <a:ext cx="665018" cy="685800"/>
            </a:xfrm>
            <a:prstGeom prst="rect">
              <a:avLst/>
            </a:prstGeom>
          </p:spPr>
        </p:pic>
        <p:pic>
          <p:nvPicPr>
            <p:cNvPr id="1046" name="Graphic 1045">
              <a:extLst>
                <a:ext uri="{FF2B5EF4-FFF2-40B4-BE49-F238E27FC236}">
                  <a16:creationId xmlns:a16="http://schemas.microsoft.com/office/drawing/2014/main" id="{7EC4F199-4673-2AF1-502C-4D80F0777C1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68031" y="4674955"/>
              <a:ext cx="665019" cy="685800"/>
            </a:xfrm>
            <a:prstGeom prst="rect">
              <a:avLst/>
            </a:prstGeom>
          </p:spPr>
        </p:pic>
      </p:grpSp>
      <p:grpSp>
        <p:nvGrpSpPr>
          <p:cNvPr id="1054" name="Group 1053">
            <a:extLst>
              <a:ext uri="{FF2B5EF4-FFF2-40B4-BE49-F238E27FC236}">
                <a16:creationId xmlns:a16="http://schemas.microsoft.com/office/drawing/2014/main" id="{1A4B090F-D8E3-8A72-2821-0FFB84517063}"/>
              </a:ext>
            </a:extLst>
          </p:cNvPr>
          <p:cNvGrpSpPr/>
          <p:nvPr/>
        </p:nvGrpSpPr>
        <p:grpSpPr>
          <a:xfrm>
            <a:off x="8382086" y="1870317"/>
            <a:ext cx="3028562" cy="1727460"/>
            <a:chOff x="8382086" y="1870317"/>
            <a:chExt cx="3028562" cy="1727460"/>
          </a:xfrm>
        </p:grpSpPr>
        <p:grpSp>
          <p:nvGrpSpPr>
            <p:cNvPr id="1040" name="Group 1039">
              <a:extLst>
                <a:ext uri="{FF2B5EF4-FFF2-40B4-BE49-F238E27FC236}">
                  <a16:creationId xmlns:a16="http://schemas.microsoft.com/office/drawing/2014/main" id="{2A2EC2D6-F4A7-509A-FDCC-D321712DE932}"/>
                </a:ext>
              </a:extLst>
            </p:cNvPr>
            <p:cNvGrpSpPr/>
            <p:nvPr/>
          </p:nvGrpSpPr>
          <p:grpSpPr>
            <a:xfrm>
              <a:off x="8382086" y="1870317"/>
              <a:ext cx="3028562" cy="1727460"/>
              <a:chOff x="8382086" y="1870317"/>
              <a:chExt cx="3028562" cy="1727460"/>
            </a:xfrm>
          </p:grpSpPr>
          <p:grpSp>
            <p:nvGrpSpPr>
              <p:cNvPr id="1092" name="Group 1091">
                <a:extLst>
                  <a:ext uri="{FF2B5EF4-FFF2-40B4-BE49-F238E27FC236}">
                    <a16:creationId xmlns:a16="http://schemas.microsoft.com/office/drawing/2014/main" id="{8D34BAA7-F68E-7EE6-D2EA-CB49CDF53E14}"/>
                  </a:ext>
                </a:extLst>
              </p:cNvPr>
              <p:cNvGrpSpPr/>
              <p:nvPr/>
            </p:nvGrpSpPr>
            <p:grpSpPr>
              <a:xfrm>
                <a:off x="8382086" y="2097976"/>
                <a:ext cx="3028562" cy="1499801"/>
                <a:chOff x="8549074" y="2139721"/>
                <a:chExt cx="3088897" cy="1529680"/>
              </a:xfrm>
            </p:grpSpPr>
            <p:sp>
              <p:nvSpPr>
                <p:cNvPr id="35" name="Rectangle 34">
                  <a:extLst>
                    <a:ext uri="{FF2B5EF4-FFF2-40B4-BE49-F238E27FC236}">
                      <a16:creationId xmlns:a16="http://schemas.microsoft.com/office/drawing/2014/main" id="{6136A4E3-4C1E-9BE5-4F0C-E5A7EFD4CCC1}"/>
                    </a:ext>
                  </a:extLst>
                </p:cNvPr>
                <p:cNvSpPr/>
                <p:nvPr/>
              </p:nvSpPr>
              <p:spPr bwMode="auto">
                <a:xfrm>
                  <a:off x="8831832"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6" name="Rectangle 35">
                  <a:extLst>
                    <a:ext uri="{FF2B5EF4-FFF2-40B4-BE49-F238E27FC236}">
                      <a16:creationId xmlns:a16="http://schemas.microsoft.com/office/drawing/2014/main" id="{43B55331-BB16-CE4E-BBA8-C0EF1BBBAADE}"/>
                    </a:ext>
                  </a:extLst>
                </p:cNvPr>
                <p:cNvSpPr/>
                <p:nvPr/>
              </p:nvSpPr>
              <p:spPr bwMode="auto">
                <a:xfrm>
                  <a:off x="9821594"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7" name="Rectangle 36">
                  <a:extLst>
                    <a:ext uri="{FF2B5EF4-FFF2-40B4-BE49-F238E27FC236}">
                      <a16:creationId xmlns:a16="http://schemas.microsoft.com/office/drawing/2014/main" id="{9531C151-EECE-61AF-D367-3B8413F62639}"/>
                    </a:ext>
                  </a:extLst>
                </p:cNvPr>
                <p:cNvSpPr/>
                <p:nvPr/>
              </p:nvSpPr>
              <p:spPr bwMode="auto">
                <a:xfrm>
                  <a:off x="10811356" y="2372750"/>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83" name="TextBox 1082">
                  <a:extLst>
                    <a:ext uri="{FF2B5EF4-FFF2-40B4-BE49-F238E27FC236}">
                      <a16:creationId xmlns:a16="http://schemas.microsoft.com/office/drawing/2014/main" id="{EFEBC707-39E5-4884-1789-191B2276806B}"/>
                    </a:ext>
                  </a:extLst>
                </p:cNvPr>
                <p:cNvSpPr txBox="1"/>
                <p:nvPr/>
              </p:nvSpPr>
              <p:spPr>
                <a:xfrm>
                  <a:off x="8831832" y="2139721"/>
                  <a:ext cx="452878"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Datasets</a:t>
                  </a:r>
                </a:p>
              </p:txBody>
            </p:sp>
            <p:sp>
              <p:nvSpPr>
                <p:cNvPr id="1084" name="TextBox 1083">
                  <a:extLst>
                    <a:ext uri="{FF2B5EF4-FFF2-40B4-BE49-F238E27FC236}">
                      <a16:creationId xmlns:a16="http://schemas.microsoft.com/office/drawing/2014/main" id="{FFB455DF-0923-5063-AAF4-16D710EBD15F}"/>
                    </a:ext>
                  </a:extLst>
                </p:cNvPr>
                <p:cNvSpPr txBox="1"/>
                <p:nvPr/>
              </p:nvSpPr>
              <p:spPr>
                <a:xfrm>
                  <a:off x="9830522" y="2144847"/>
                  <a:ext cx="405465"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Reports</a:t>
                  </a:r>
                </a:p>
              </p:txBody>
            </p:sp>
            <p:sp>
              <p:nvSpPr>
                <p:cNvPr id="1085" name="TextBox 1084">
                  <a:extLst>
                    <a:ext uri="{FF2B5EF4-FFF2-40B4-BE49-F238E27FC236}">
                      <a16:creationId xmlns:a16="http://schemas.microsoft.com/office/drawing/2014/main" id="{D5108036-3534-D1A0-2A63-3381BFA3EF8C}"/>
                    </a:ext>
                  </a:extLst>
                </p:cNvPr>
                <p:cNvSpPr txBox="1"/>
                <p:nvPr/>
              </p:nvSpPr>
              <p:spPr>
                <a:xfrm>
                  <a:off x="10811356" y="2141432"/>
                  <a:ext cx="616372"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Dashboards</a:t>
                  </a:r>
                </a:p>
              </p:txBody>
            </p:sp>
            <p:cxnSp>
              <p:nvCxnSpPr>
                <p:cNvPr id="1088" name="Straight Arrow Connector 1087">
                  <a:extLst>
                    <a:ext uri="{FF2B5EF4-FFF2-40B4-BE49-F238E27FC236}">
                      <a16:creationId xmlns:a16="http://schemas.microsoft.com/office/drawing/2014/main" id="{562263A6-2525-4C7B-029E-632D56D62F49}"/>
                    </a:ext>
                  </a:extLst>
                </p:cNvPr>
                <p:cNvCxnSpPr>
                  <a:cxnSpLocks/>
                </p:cNvCxnSpPr>
                <p:nvPr/>
              </p:nvCxnSpPr>
              <p:spPr>
                <a:xfrm flipH="1" flipV="1">
                  <a:off x="8549074" y="3056503"/>
                  <a:ext cx="241708" cy="1968"/>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AEB0F11-FA12-77B2-58E4-40CA1F55C698}"/>
                  </a:ext>
                </a:extLst>
              </p:cNvPr>
              <p:cNvSpPr txBox="1"/>
              <p:nvPr/>
            </p:nvSpPr>
            <p:spPr>
              <a:xfrm>
                <a:off x="8563625" y="1870317"/>
                <a:ext cx="14542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Read from a dataflow</a:t>
                </a:r>
              </a:p>
            </p:txBody>
          </p:sp>
        </p:grpSp>
        <p:pic>
          <p:nvPicPr>
            <p:cNvPr id="62" name="Graphic 61">
              <a:extLst>
                <a:ext uri="{FF2B5EF4-FFF2-40B4-BE49-F238E27FC236}">
                  <a16:creationId xmlns:a16="http://schemas.microsoft.com/office/drawing/2014/main" id="{DFB4571C-C489-F44C-346F-8A9A415294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22718" y="2648057"/>
              <a:ext cx="665019" cy="685800"/>
            </a:xfrm>
            <a:prstGeom prst="rect">
              <a:avLst/>
            </a:prstGeom>
          </p:spPr>
        </p:pic>
        <p:pic>
          <p:nvPicPr>
            <p:cNvPr id="1036" name="Graphic 1035">
              <a:extLst>
                <a:ext uri="{FF2B5EF4-FFF2-40B4-BE49-F238E27FC236}">
                  <a16:creationId xmlns:a16="http://schemas.microsoft.com/office/drawing/2014/main" id="{B7323B0A-80D7-A6E6-76B3-5B1A03EC15D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02475" y="2648057"/>
              <a:ext cx="665019" cy="685800"/>
            </a:xfrm>
            <a:prstGeom prst="rect">
              <a:avLst/>
            </a:prstGeom>
          </p:spPr>
        </p:pic>
        <p:pic>
          <p:nvPicPr>
            <p:cNvPr id="1053" name="Graphic 1052">
              <a:extLst>
                <a:ext uri="{FF2B5EF4-FFF2-40B4-BE49-F238E27FC236}">
                  <a16:creationId xmlns:a16="http://schemas.microsoft.com/office/drawing/2014/main" id="{7D35C05D-7163-D02F-3397-2224DA9541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68032" y="2647428"/>
              <a:ext cx="665018" cy="685800"/>
            </a:xfrm>
            <a:prstGeom prst="rect">
              <a:avLst/>
            </a:prstGeom>
          </p:spPr>
        </p:pic>
      </p:grpSp>
    </p:spTree>
    <p:extLst>
      <p:ext uri="{BB962C8B-B14F-4D97-AF65-F5344CB8AC3E}">
        <p14:creationId xmlns:p14="http://schemas.microsoft.com/office/powerpoint/2010/main" val="23060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54"/>
                                        </p:tgtEl>
                                        <p:attrNameLst>
                                          <p:attrName>style.visibility</p:attrName>
                                        </p:attrNameLst>
                                      </p:cBhvr>
                                      <p:to>
                                        <p:strVal val="visible"/>
                                      </p:to>
                                    </p:set>
                                    <p:animEffect transition="in" filter="fade">
                                      <p:cBhvr>
                                        <p:cTn id="28" dur="1000"/>
                                        <p:tgtEl>
                                          <p:spTgt spid="1054"/>
                                        </p:tgtEl>
                                      </p:cBhvr>
                                    </p:animEffect>
                                    <p:anim calcmode="lin" valueType="num">
                                      <p:cBhvr>
                                        <p:cTn id="29" dur="1000" fill="hold"/>
                                        <p:tgtEl>
                                          <p:spTgt spid="1054"/>
                                        </p:tgtEl>
                                        <p:attrNameLst>
                                          <p:attrName>ppt_x</p:attrName>
                                        </p:attrNameLst>
                                      </p:cBhvr>
                                      <p:tavLst>
                                        <p:tav tm="0">
                                          <p:val>
                                            <p:strVal val="#ppt_x"/>
                                          </p:val>
                                        </p:tav>
                                        <p:tav tm="100000">
                                          <p:val>
                                            <p:strVal val="#ppt_x"/>
                                          </p:val>
                                        </p:tav>
                                      </p:tavLst>
                                    </p:anim>
                                    <p:anim calcmode="lin" valueType="num">
                                      <p:cBhvr>
                                        <p:cTn id="30"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55"/>
                                        </p:tgtEl>
                                        <p:attrNameLst>
                                          <p:attrName>style.visibility</p:attrName>
                                        </p:attrNameLst>
                                      </p:cBhvr>
                                      <p:to>
                                        <p:strVal val="visible"/>
                                      </p:to>
                                    </p:set>
                                    <p:animEffect transition="in" filter="fade">
                                      <p:cBhvr>
                                        <p:cTn id="35" dur="1000"/>
                                        <p:tgtEl>
                                          <p:spTgt spid="1055"/>
                                        </p:tgtEl>
                                      </p:cBhvr>
                                    </p:animEffect>
                                    <p:anim calcmode="lin" valueType="num">
                                      <p:cBhvr>
                                        <p:cTn id="36" dur="1000" fill="hold"/>
                                        <p:tgtEl>
                                          <p:spTgt spid="1055"/>
                                        </p:tgtEl>
                                        <p:attrNameLst>
                                          <p:attrName>ppt_x</p:attrName>
                                        </p:attrNameLst>
                                      </p:cBhvr>
                                      <p:tavLst>
                                        <p:tav tm="0">
                                          <p:val>
                                            <p:strVal val="#ppt_x"/>
                                          </p:val>
                                        </p:tav>
                                        <p:tav tm="100000">
                                          <p:val>
                                            <p:strVal val="#ppt_x"/>
                                          </p:val>
                                        </p:tav>
                                      </p:tavLst>
                                    </p:anim>
                                    <p:anim calcmode="lin" valueType="num">
                                      <p:cBhvr>
                                        <p:cTn id="37" dur="1000" fill="hold"/>
                                        <p:tgtEl>
                                          <p:spTgt spid="1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64BB69-5F46-0666-2FE0-D62C2B910761}"/>
              </a:ext>
            </a:extLst>
          </p:cNvPr>
          <p:cNvSpPr txBox="1"/>
          <p:nvPr/>
        </p:nvSpPr>
        <p:spPr>
          <a:xfrm>
            <a:off x="644954" y="290093"/>
            <a:ext cx="11210925" cy="744836"/>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dirty="0">
                <a:ln w="3175">
                  <a:noFill/>
                </a:ln>
                <a:solidFill>
                  <a:srgbClr val="117865"/>
                </a:solidFill>
                <a:latin typeface="Franklin Gothic Medium Cond" panose="020B0606030402020204" pitchFamily="34" charset="0"/>
                <a:cs typeface="Segoe UI" pitchFamily="34" charset="0"/>
              </a:rPr>
              <a:t>Dataflows Gen2 ≠ Mapping Dataflows (Synapse Dataflows)</a:t>
            </a:r>
          </a:p>
        </p:txBody>
      </p:sp>
      <p:pic>
        <p:nvPicPr>
          <p:cNvPr id="6" name="Picture 5" descr="A screenshot of a computer&#10;&#10;Description automatically generated">
            <a:extLst>
              <a:ext uri="{FF2B5EF4-FFF2-40B4-BE49-F238E27FC236}">
                <a16:creationId xmlns:a16="http://schemas.microsoft.com/office/drawing/2014/main" id="{D49E7210-F130-B62A-49B9-448C9781B32C}"/>
              </a:ext>
            </a:extLst>
          </p:cNvPr>
          <p:cNvPicPr>
            <a:picLocks noChangeAspect="1"/>
          </p:cNvPicPr>
          <p:nvPr/>
        </p:nvPicPr>
        <p:blipFill rotWithShape="1">
          <a:blip r:embed="rId3"/>
          <a:srcRect r="26935" b="1735"/>
          <a:stretch/>
        </p:blipFill>
        <p:spPr>
          <a:xfrm>
            <a:off x="6323106" y="1612790"/>
            <a:ext cx="5164964" cy="3160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5DFCDAD-0858-85C2-A032-E18436B1902E}"/>
              </a:ext>
            </a:extLst>
          </p:cNvPr>
          <p:cNvSpPr txBox="1"/>
          <p:nvPr/>
        </p:nvSpPr>
        <p:spPr>
          <a:xfrm>
            <a:off x="7796952" y="5746376"/>
            <a:ext cx="2217271" cy="369332"/>
          </a:xfrm>
          <a:prstGeom prst="rect">
            <a:avLst/>
          </a:prstGeom>
          <a:noFill/>
        </p:spPr>
        <p:txBody>
          <a:bodyPr wrap="square" rtlCol="0">
            <a:spAutoFit/>
          </a:bodyPr>
          <a:lstStyle/>
          <a:p>
            <a:r>
              <a:rPr lang="en-US" dirty="0"/>
              <a:t>Mapping dataflows</a:t>
            </a:r>
            <a:endParaRPr lang="en-DK" dirty="0"/>
          </a:p>
        </p:txBody>
      </p:sp>
      <p:pic>
        <p:nvPicPr>
          <p:cNvPr id="9" name="Picture 8">
            <a:extLst>
              <a:ext uri="{FF2B5EF4-FFF2-40B4-BE49-F238E27FC236}">
                <a16:creationId xmlns:a16="http://schemas.microsoft.com/office/drawing/2014/main" id="{62A4DFC3-AEC4-B2B1-488A-4001A3B32B0C}"/>
              </a:ext>
            </a:extLst>
          </p:cNvPr>
          <p:cNvPicPr>
            <a:picLocks noChangeAspect="1"/>
          </p:cNvPicPr>
          <p:nvPr/>
        </p:nvPicPr>
        <p:blipFill>
          <a:blip r:embed="rId4"/>
          <a:stretch>
            <a:fillRect/>
          </a:stretch>
        </p:blipFill>
        <p:spPr>
          <a:xfrm>
            <a:off x="757720" y="1612789"/>
            <a:ext cx="4919608" cy="315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DCF344B0-639A-DBD5-7459-8FCC1BDD2A85}"/>
              </a:ext>
            </a:extLst>
          </p:cNvPr>
          <p:cNvSpPr txBox="1"/>
          <p:nvPr/>
        </p:nvSpPr>
        <p:spPr>
          <a:xfrm>
            <a:off x="1885576" y="5830046"/>
            <a:ext cx="3463365" cy="369332"/>
          </a:xfrm>
          <a:prstGeom prst="rect">
            <a:avLst/>
          </a:prstGeom>
          <a:noFill/>
        </p:spPr>
        <p:txBody>
          <a:bodyPr wrap="square" rtlCol="0">
            <a:spAutoFit/>
          </a:bodyPr>
          <a:lstStyle/>
          <a:p>
            <a:r>
              <a:rPr lang="en-US" dirty="0"/>
              <a:t>Dataflows Gen2 (Power Query)</a:t>
            </a:r>
            <a:endParaRPr lang="en-DK" dirty="0"/>
          </a:p>
        </p:txBody>
      </p:sp>
    </p:spTree>
    <p:extLst>
      <p:ext uri="{BB962C8B-B14F-4D97-AF65-F5344CB8AC3E}">
        <p14:creationId xmlns:p14="http://schemas.microsoft.com/office/powerpoint/2010/main" val="3707601191"/>
      </p:ext>
    </p:extLst>
  </p:cSld>
  <p:clrMapOvr>
    <a:masterClrMapping/>
  </p:clrMapOvr>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2DB37518-C209-4908-A87B-1990C143DF7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2B7CC3-D852-4B37-A0AB-7C4D181F6D9C}">
  <ds:schemaRefs>
    <ds:schemaRef ds:uri="http://schemas.microsoft.com/office/2006/metadata/properties"/>
    <ds:schemaRef ds:uri="http://www.w3.org/XML/1998/namespace"/>
    <ds:schemaRef ds:uri="230e9df3-be65-4c73-a93b-d1236ebd677e"/>
    <ds:schemaRef ds:uri="http://schemas.microsoft.com/office/infopath/2007/PartnerControls"/>
    <ds:schemaRef ds:uri="http://purl.org/dc/dcmitype/"/>
    <ds:schemaRef ds:uri="http://purl.org/dc/elements/1.1/"/>
    <ds:schemaRef ds:uri="http://schemas.microsoft.com/sharepoint/v3"/>
    <ds:schemaRef ds:uri="http://schemas.microsoft.com/office/2006/documentManagement/types"/>
    <ds:schemaRef ds:uri="http://schemas.openxmlformats.org/package/2006/metadata/core-properties"/>
    <ds:schemaRef ds:uri="b1c3d6fc-5689-40cc-899d-3b916b4ff5bf"/>
    <ds:schemaRef ds:uri="07c5dfa0-33a3-47dd-bfb7-87fb96739115"/>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967</Words>
  <Application>Microsoft Office PowerPoint</Application>
  <PresentationFormat>Widescreen</PresentationFormat>
  <Paragraphs>166</Paragraphs>
  <Slides>13</Slides>
  <Notes>6</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13</vt:i4>
      </vt:variant>
    </vt:vector>
  </HeadingPairs>
  <TitlesOfParts>
    <vt:vector size="30" baseType="lpstr">
      <vt:lpstr>Arial</vt:lpstr>
      <vt:lpstr>Calibri</vt:lpstr>
      <vt:lpstr>Calibri Light</vt:lpstr>
      <vt:lpstr>Consolas</vt:lpstr>
      <vt:lpstr>Franklin Gothic Medium Cond</vt:lpstr>
      <vt:lpstr>Jost* 300 Light</vt:lpstr>
      <vt:lpstr>Segoe UI</vt:lpstr>
      <vt:lpstr>Segoe UI Semibold</vt:lpstr>
      <vt:lpstr>Segoe UI Semilight</vt:lpstr>
      <vt:lpstr>Wingdings</vt:lpstr>
      <vt:lpstr>Title Slides</vt:lpstr>
      <vt:lpstr>Content / Agenda Slides</vt:lpstr>
      <vt:lpstr>Section Title Slides</vt:lpstr>
      <vt:lpstr>Body Slides</vt:lpstr>
      <vt:lpstr>Thank You Slides</vt:lpstr>
      <vt:lpstr>Office Theme</vt:lpstr>
      <vt:lpstr>Microsoft Build 16:9 Template Light</vt:lpstr>
      <vt:lpstr>Data Transformation in Fabric</vt:lpstr>
      <vt:lpstr>PowerPoint Presentation</vt:lpstr>
      <vt:lpstr>Section title one</vt:lpstr>
      <vt:lpstr>Data engineering in Fabric Empower data engineers to transform data at scale and build  a lakehouse architecture</vt:lpstr>
      <vt:lpstr>Familiar Spark notebook experience</vt:lpstr>
      <vt:lpstr>Start up times</vt:lpstr>
      <vt:lpstr>Section title two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Henri Schulte</cp:lastModifiedBy>
  <cp:revision>2</cp:revision>
  <dcterms:created xsi:type="dcterms:W3CDTF">2023-04-25T23:52:52Z</dcterms:created>
  <dcterms:modified xsi:type="dcterms:W3CDTF">2023-09-01T07:37:04Z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